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483" r:id="rId3"/>
    <p:sldId id="418" r:id="rId4"/>
    <p:sldId id="422" r:id="rId5"/>
    <p:sldId id="481" r:id="rId6"/>
    <p:sldId id="500" r:id="rId7"/>
    <p:sldId id="354" r:id="rId8"/>
    <p:sldId id="398" r:id="rId9"/>
    <p:sldId id="451" r:id="rId10"/>
    <p:sldId id="480" r:id="rId11"/>
    <p:sldId id="494" r:id="rId12"/>
    <p:sldId id="462" r:id="rId13"/>
    <p:sldId id="463" r:id="rId14"/>
    <p:sldId id="464" r:id="rId15"/>
    <p:sldId id="482" r:id="rId16"/>
    <p:sldId id="484" r:id="rId17"/>
    <p:sldId id="485" r:id="rId18"/>
    <p:sldId id="486" r:id="rId19"/>
    <p:sldId id="487" r:id="rId20"/>
    <p:sldId id="488" r:id="rId21"/>
    <p:sldId id="489" r:id="rId22"/>
    <p:sldId id="459" r:id="rId23"/>
    <p:sldId id="436" r:id="rId24"/>
    <p:sldId id="363" r:id="rId25"/>
    <p:sldId id="461" r:id="rId26"/>
    <p:sldId id="465" r:id="rId27"/>
    <p:sldId id="492" r:id="rId28"/>
    <p:sldId id="387" r:id="rId29"/>
    <p:sldId id="501" r:id="rId30"/>
    <p:sldId id="498" r:id="rId31"/>
    <p:sldId id="495" r:id="rId32"/>
    <p:sldId id="382" r:id="rId33"/>
    <p:sldId id="505" r:id="rId34"/>
    <p:sldId id="506" r:id="rId35"/>
    <p:sldId id="502" r:id="rId36"/>
    <p:sldId id="503" r:id="rId37"/>
    <p:sldId id="504" r:id="rId38"/>
    <p:sldId id="507" r:id="rId39"/>
    <p:sldId id="508" r:id="rId40"/>
    <p:sldId id="511" r:id="rId41"/>
    <p:sldId id="512" r:id="rId42"/>
    <p:sldId id="509" r:id="rId43"/>
    <p:sldId id="513" r:id="rId44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99CCFF"/>
    <a:srgbClr val="FF99FF"/>
    <a:srgbClr val="FFFF66"/>
    <a:srgbClr val="CCECFF"/>
    <a:srgbClr val="FFCCFF"/>
    <a:srgbClr val="FFFF99"/>
    <a:srgbClr val="6633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84" autoAdjust="0"/>
    <p:restoredTop sz="94660"/>
  </p:normalViewPr>
  <p:slideViewPr>
    <p:cSldViewPr snapToObjects="1">
      <p:cViewPr>
        <p:scale>
          <a:sx n="80" d="100"/>
          <a:sy n="80" d="100"/>
        </p:scale>
        <p:origin x="-85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F022C1B-ED7B-49A9-9FEB-D937717F1FF9}" type="datetimeFigureOut">
              <a:rPr lang="ru-RU"/>
              <a:pPr>
                <a:defRPr/>
              </a:pPr>
              <a:t>27.11.2024</a:t>
            </a:fld>
            <a:endParaRPr lang="ru-RU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8D61D6D-0743-4FA2-A774-161962DB17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28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1700" y="739775"/>
            <a:ext cx="4933950" cy="3702050"/>
          </a:xfrm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1693" tIns="45846" rIns="91693" bIns="45846"/>
          <a:lstStyle/>
          <a:p>
            <a:pPr eaLnBrk="1" hangingPunct="1"/>
            <a:endParaRPr lang="ru-RU" smtClean="0"/>
          </a:p>
        </p:txBody>
      </p:sp>
      <p:sp>
        <p:nvSpPr>
          <p:cNvPr id="37892" name="Номер слайда 3"/>
          <p:cNvSpPr txBox="1">
            <a:spLocks noGrp="1"/>
          </p:cNvSpPr>
          <p:nvPr/>
        </p:nvSpPr>
        <p:spPr bwMode="auto">
          <a:xfrm>
            <a:off x="3815373" y="9369572"/>
            <a:ext cx="2918831" cy="49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3" tIns="45846" rIns="91693" bIns="45846" anchor="b"/>
          <a:lstStyle/>
          <a:p>
            <a:pPr algn="r"/>
            <a:fld id="{DA8B6F59-0E55-40F1-B28C-8E2A636DCA4E}" type="slidenum">
              <a:rPr lang="ru-RU" sz="1200"/>
              <a:pPr algn="r"/>
              <a:t>4</a:t>
            </a:fld>
            <a:endParaRPr 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61D6D-0743-4FA2-A774-161962DB1778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FF13E3E-3003-45B0-862F-D736CCFE89E2}" type="slidenum">
              <a:rPr lang="ru-RU" altLang="ru-RU" smtClean="0">
                <a:latin typeface="Calibri" pitchFamily="34" charset="0"/>
                <a:cs typeface="Arial" charset="0"/>
              </a:rPr>
              <a:pPr/>
              <a:t>35</a:t>
            </a:fld>
            <a:endParaRPr lang="ru-RU" altLang="ru-RU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73732" name="Номер слайда 3"/>
          <p:cNvSpPr txBox="1">
            <a:spLocks noGrp="1"/>
          </p:cNvSpPr>
          <p:nvPr/>
        </p:nvSpPr>
        <p:spPr bwMode="auto">
          <a:xfrm>
            <a:off x="3746769" y="10044455"/>
            <a:ext cx="2867376" cy="52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68" tIns="44984" rIns="89968" bIns="44984"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90E6DAD-D2AD-452A-BED7-552AA6EE9491}" type="slidenum">
              <a:rPr lang="ru-RU" altLang="ru-RU" sz="1200">
                <a:latin typeface="Calibri" pitchFamily="34" charset="0"/>
                <a:cs typeface="Arial" charset="0"/>
              </a:rPr>
              <a:pPr algn="r" eaLnBrk="1" hangingPunct="1"/>
              <a:t>40</a:t>
            </a:fld>
            <a:endParaRPr lang="ru-RU" altLang="ru-RU" sz="120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74756" name="Номер слайда 3"/>
          <p:cNvSpPr txBox="1">
            <a:spLocks noGrp="1"/>
          </p:cNvSpPr>
          <p:nvPr/>
        </p:nvSpPr>
        <p:spPr bwMode="auto">
          <a:xfrm>
            <a:off x="3746769" y="10044455"/>
            <a:ext cx="2867376" cy="52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68" tIns="44984" rIns="89968" bIns="44984"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8AC6166-7916-4A1A-ACCC-CBE8813D88B8}" type="slidenum">
              <a:rPr lang="ru-RU" altLang="ru-RU" sz="1200">
                <a:latin typeface="Calibri" pitchFamily="34" charset="0"/>
                <a:cs typeface="Arial" charset="0"/>
              </a:rPr>
              <a:pPr algn="r" eaLnBrk="1" hangingPunct="1"/>
              <a:t>41</a:t>
            </a:fld>
            <a:endParaRPr lang="ru-RU" altLang="ru-RU" sz="120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D81FD-AEB4-4594-BBBE-6198F3353A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D2DDC-7ECA-4362-9D13-4D2C297AAB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31913" y="1600200"/>
            <a:ext cx="3740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4463" y="1600200"/>
            <a:ext cx="3740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71A11-B3BF-4C94-811A-F584174D4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AA2AF-5280-4A68-AFD4-452D40286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E7373-CB39-4B4A-B76F-7938E2D87D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F2727-9B52-4EC0-8104-2B7490C33F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24503-5873-45F9-B045-3857D9A59E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1901A-6B0B-452E-819A-A1ABFE253D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A3656-48B3-4D1F-A3EE-1B578977E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6438" y="274638"/>
            <a:ext cx="1908175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31913" y="274638"/>
            <a:ext cx="5572125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2CE11-31DE-4B11-A5DB-A6F45DFB0F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713" y="274638"/>
            <a:ext cx="712946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31913" y="1600200"/>
            <a:ext cx="76327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40782-F034-46E0-8641-519421ECF5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09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5923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110" y="259200"/>
            <a:ext cx="8229060" cy="1084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110" y="1520280"/>
            <a:ext cx="8229060" cy="3768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5756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65_5187"/>
          <p:cNvPicPr>
            <a:picLocks noChangeAspect="1" noChangeArrowheads="1"/>
          </p:cNvPicPr>
          <p:nvPr/>
        </p:nvPicPr>
        <p:blipFill>
          <a:blip r:embed="rId16" cstate="print"/>
          <a:srcRect l="35432" r="40158"/>
          <a:stretch>
            <a:fillRect/>
          </a:stretch>
        </p:blipFill>
        <p:spPr bwMode="auto">
          <a:xfrm>
            <a:off x="-36513" y="0"/>
            <a:ext cx="14874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47813" y="6237288"/>
            <a:ext cx="2420937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40200" y="6237288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0288" y="6245225"/>
            <a:ext cx="1306512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40BDF913-2167-41B1-9500-B165E3B00C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274638"/>
            <a:ext cx="7129462" cy="1143000"/>
          </a:xfrm>
          <a:prstGeom prst="rect">
            <a:avLst/>
          </a:prstGeom>
          <a:solidFill>
            <a:schemeClr val="bg1">
              <a:alpha val="89803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Freeform 11"/>
          <p:cNvSpPr>
            <a:spLocks/>
          </p:cNvSpPr>
          <p:nvPr/>
        </p:nvSpPr>
        <p:spPr bwMode="auto">
          <a:xfrm>
            <a:off x="971550" y="-230188"/>
            <a:ext cx="1008063" cy="7316788"/>
          </a:xfrm>
          <a:custGeom>
            <a:avLst/>
            <a:gdLst>
              <a:gd name="T0" fmla="*/ 2147483647 w 635"/>
              <a:gd name="T1" fmla="*/ 2147483647 h 4672"/>
              <a:gd name="T2" fmla="*/ 0 w 635"/>
              <a:gd name="T3" fmla="*/ 2147483647 h 4672"/>
              <a:gd name="T4" fmla="*/ 2147483647 w 635"/>
              <a:gd name="T5" fmla="*/ 2147483647 h 4672"/>
              <a:gd name="T6" fmla="*/ 2147483647 w 635"/>
              <a:gd name="T7" fmla="*/ 2147483647 h 4672"/>
              <a:gd name="T8" fmla="*/ 2147483647 w 635"/>
              <a:gd name="T9" fmla="*/ 2147483647 h 4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35" h="4672">
                <a:moveTo>
                  <a:pt x="317" y="159"/>
                </a:moveTo>
                <a:cubicBezTo>
                  <a:pt x="211" y="318"/>
                  <a:pt x="0" y="1928"/>
                  <a:pt x="0" y="2654"/>
                </a:cubicBezTo>
                <a:cubicBezTo>
                  <a:pt x="0" y="3380"/>
                  <a:pt x="211" y="4672"/>
                  <a:pt x="317" y="4513"/>
                </a:cubicBezTo>
                <a:cubicBezTo>
                  <a:pt x="423" y="4354"/>
                  <a:pt x="635" y="2427"/>
                  <a:pt x="635" y="1701"/>
                </a:cubicBezTo>
                <a:cubicBezTo>
                  <a:pt x="635" y="975"/>
                  <a:pt x="423" y="0"/>
                  <a:pt x="317" y="159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600200"/>
            <a:ext cx="7632700" cy="4525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.edu.ru/ru/main/brief-glossary/" TargetMode="External"/><Relationship Id="rId2" Type="http://schemas.openxmlformats.org/officeDocument/2006/relationships/hyperlink" Target="http://www.ege.edu.ru/ru/main/legal-documents/index.php?id_4=17886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ge.edu.ru/ru/main/blanks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ge.edu.ru/ru/main/legal-documents/index.php?id_4=17958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.edu.ru/ru/main/legal-documents/index.php?id_4=17886" TargetMode="External"/><Relationship Id="rId2" Type="http://schemas.openxmlformats.org/officeDocument/2006/relationships/hyperlink" Target="http://www.ege.edu.ru/ru/main/schedule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pi.ru/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click01.begun.ru/click.jsp?url=Wa8reE1GR0ZBUvEhSx7Br3Xyn4F0v-e0Qvy2FwRi1CKgZpGPTPX-ArCFiuEBip24kY2WPAZGp9ARLdrcA2U547RKjL1hOTLLU48nXZeh5rwjh*StlhhSfHLlTt*3jloGoVzJ4iywTQCHzBZjAO43fR46eYaapDh8vb-otayBwL3C0pECwFSajjPsxTt*c6fn2gbeY2t0s7Nf6v*C658FPdNMUJep45fsFlGmWmhXbWJ3CX6r55LDIoYuvYW5hCm66xKaWbh*QIMYd72ZUjTaDm-Mh35-KebMYMgruwZLW00ilcqH80ByvJExrpNYAA6zeUeFVzzPYeGBDtum54RRclN*w03mKVuCkLdlwx9*iK7yBADeTCUIio8GOeZmTgDSjZxMm-9DBtMKVmqEDzjEmFv3LVIZtcisVc6i1PjnCYor6j8FOzbQO*aINeO9yTVX0CMfJw&amp;eurl%5b%5d=Wa8reMLDwsNb3oHMlJ3VDRaLpi7mwuqm7Qt3YDCwMCNYMrI4" TargetMode="Externa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jp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gia.edu.r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gia.edu.r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obrnadzor.gov.ru/ru/" TargetMode="External"/><Relationship Id="rId2" Type="http://schemas.openxmlformats.org/officeDocument/2006/relationships/hyperlink" Target="https://edu.gov.ru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fipi.ru/" TargetMode="External"/><Relationship Id="rId4" Type="http://schemas.openxmlformats.org/officeDocument/2006/relationships/hyperlink" Target="http://www.gia.edu.ru/ru/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50825" y="476250"/>
            <a:ext cx="8893175" cy="6048375"/>
          </a:xfrm>
          <a:noFill/>
          <a:ln>
            <a:noFill/>
          </a:ln>
        </p:spPr>
        <p:txBody>
          <a:bodyPr/>
          <a:lstStyle/>
          <a:p>
            <a:pPr algn="ctr" eaLnBrk="1" hangingPunct="1"/>
            <a:r>
              <a:rPr lang="ru-RU" sz="3600" i="1" dirty="0" smtClean="0">
                <a:latin typeface="Times New Roman" pitchFamily="18" charset="0"/>
              </a:rPr>
              <a:t/>
            </a:r>
            <a:br>
              <a:rPr lang="ru-RU" sz="3600" i="1" dirty="0" smtClean="0">
                <a:latin typeface="Times New Roman" pitchFamily="18" charset="0"/>
              </a:rPr>
            </a:br>
            <a:r>
              <a:rPr lang="ru-RU" sz="3600" i="1" dirty="0" smtClean="0">
                <a:latin typeface="Times New Roman" pitchFamily="18" charset="0"/>
              </a:rPr>
              <a:t/>
            </a:r>
            <a:br>
              <a:rPr lang="ru-RU" sz="3600" i="1" dirty="0" smtClean="0">
                <a:latin typeface="Times New Roman" pitchFamily="18" charset="0"/>
              </a:rPr>
            </a:br>
            <a:r>
              <a:rPr lang="ru-RU" sz="3600" i="1" dirty="0" smtClean="0">
                <a:latin typeface="Times New Roman" pitchFamily="18" charset="0"/>
              </a:rPr>
              <a:t/>
            </a:r>
            <a:br>
              <a:rPr lang="ru-RU" sz="3600" i="1" dirty="0" smtClean="0">
                <a:latin typeface="Times New Roman" pitchFamily="18" charset="0"/>
              </a:rPr>
            </a:br>
            <a:r>
              <a:rPr lang="ru-RU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РОДИТЕЛЬСКОЕ СОБРАНИЕ </a:t>
            </a:r>
            <a:r>
              <a:rPr lang="ru-RU" sz="3600" i="1" dirty="0" smtClean="0">
                <a:latin typeface="Times New Roman" pitchFamily="18" charset="0"/>
              </a:rPr>
              <a:t/>
            </a:r>
            <a:br>
              <a:rPr lang="ru-RU" sz="3600" i="1" dirty="0" smtClean="0">
                <a:latin typeface="Times New Roman" pitchFamily="18" charset="0"/>
              </a:rPr>
            </a:br>
            <a:r>
              <a:rPr lang="ru-RU" sz="3600" i="1" dirty="0" smtClean="0">
                <a:latin typeface="Times New Roman" pitchFamily="18" charset="0"/>
              </a:rPr>
              <a:t/>
            </a:r>
            <a:br>
              <a:rPr lang="ru-RU" sz="3600" i="1" dirty="0" smtClean="0">
                <a:latin typeface="Times New Roman" pitchFamily="18" charset="0"/>
              </a:rPr>
            </a:b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</a:rPr>
              <a:t>«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Проведение ГИА-9, итогового сочинения </a:t>
            </a:r>
            <a:r>
              <a:rPr lang="ru-RU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(изложения)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 в 2025 году» </a:t>
            </a:r>
            <a:r>
              <a:rPr lang="ru-RU" sz="3600" i="1" dirty="0" smtClean="0">
                <a:solidFill>
                  <a:srgbClr val="FF0000"/>
                </a:solidFill>
                <a:latin typeface="Times New Roman" pitchFamily="18" charset="0"/>
              </a:rPr>
              <a:t/>
            </a:r>
            <a:br>
              <a:rPr lang="ru-RU" sz="3600" i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>                                                               </a:t>
            </a:r>
            <a:br>
              <a:rPr lang="ru-RU" sz="3200" i="1" dirty="0" smtClean="0"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/>
            </a:r>
            <a:br>
              <a:rPr lang="ru-RU" sz="3200" i="1" dirty="0" smtClean="0"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/>
            </a:r>
            <a:br>
              <a:rPr lang="ru-RU" sz="3200" i="1" dirty="0" smtClean="0"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/>
            </a:r>
            <a:br>
              <a:rPr lang="ru-RU" sz="3200" i="1" dirty="0" smtClean="0"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>                                                       </a:t>
            </a:r>
            <a:r>
              <a:rPr lang="ru-RU" sz="2000" i="1" dirty="0" smtClean="0">
                <a:latin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</a:rPr>
              <a:t>                                          </a:t>
            </a:r>
            <a:br>
              <a:rPr lang="ru-RU" sz="2000" i="1" dirty="0" smtClean="0">
                <a:latin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</a:rPr>
              <a:t> </a:t>
            </a:r>
            <a:r>
              <a:rPr lang="ru-RU" sz="3200" i="1" dirty="0" smtClean="0">
                <a:latin typeface="Times New Roman" pitchFamily="18" charset="0"/>
              </a:rPr>
              <a:t/>
            </a:r>
            <a:br>
              <a:rPr lang="ru-RU" sz="3200" i="1" dirty="0" smtClean="0"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>  </a:t>
            </a:r>
            <a:br>
              <a:rPr lang="ru-RU" sz="3200" i="1" dirty="0" smtClean="0">
                <a:latin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</a:rPr>
              <a:t/>
            </a:r>
            <a:br>
              <a:rPr lang="ru-RU" sz="1800" i="1" dirty="0" smtClean="0"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>                              </a:t>
            </a:r>
            <a:r>
              <a:rPr lang="ru-RU" sz="2000" i="1" dirty="0" smtClean="0">
                <a:latin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</a:rPr>
            </a:br>
            <a:endParaRPr lang="ru-RU" sz="2000" i="1" dirty="0" smtClean="0">
              <a:latin typeface="Times New Roman" pitchFamily="18" charset="0"/>
            </a:endParaRPr>
          </a:p>
        </p:txBody>
      </p:sp>
      <p:pic>
        <p:nvPicPr>
          <p:cNvPr id="33794" name="Picture 2" descr="http://departugansk.ru/storage/app/media/files/GIA%20-%202020/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625704"/>
            <a:ext cx="5980642" cy="2539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4" name="Picture 6" descr="https://cf.ppt-online.org/files1/slide/7/74sPzNm6KeqgWSY0IVObQoy9uiwxvHDafhdTc1t8CU/slide-3.jpg"/>
          <p:cNvPicPr>
            <a:picLocks noChangeAspect="1" noChangeArrowheads="1"/>
          </p:cNvPicPr>
          <p:nvPr/>
        </p:nvPicPr>
        <p:blipFill>
          <a:blip r:embed="rId2" cstate="print"/>
          <a:srcRect r="3538" b="7558"/>
          <a:stretch>
            <a:fillRect/>
          </a:stretch>
        </p:blipFill>
        <p:spPr bwMode="auto">
          <a:xfrm>
            <a:off x="253994" y="476672"/>
            <a:ext cx="8890006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ГИА – 9 в 2025 году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331913" y="1600200"/>
            <a:ext cx="7632700" cy="4525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ru-RU" altLang="ru-RU" sz="3200" dirty="0">
                <a:solidFill>
                  <a:schemeClr val="tx2"/>
                </a:solidFill>
                <a:latin typeface="Calibri" pitchFamily="34" charset="0"/>
              </a:rPr>
              <a:t>	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altLang="ru-RU" sz="3200" dirty="0">
                <a:solidFill>
                  <a:schemeClr val="tx2"/>
                </a:solidFill>
                <a:latin typeface="Calibri" pitchFamily="34" charset="0"/>
              </a:rPr>
              <a:t>	</a:t>
            </a:r>
            <a:r>
              <a:rPr lang="ru-RU" alt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alt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году количество сдаваемых экзаменов  4 </a:t>
            </a:r>
            <a:r>
              <a:rPr lang="ru-RU" alt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два </a:t>
            </a:r>
            <a:r>
              <a:rPr lang="ru-RU" alt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обязательных </a:t>
            </a:r>
            <a:r>
              <a:rPr lang="ru-RU" alt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(русский язык, математика) + </a:t>
            </a:r>
            <a:r>
              <a:rPr lang="ru-RU" alt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 по выбору! 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ЭКЗАМЕНЫ ВЛИЯЮТ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 ПОЛУЧЕНИЕ АТТЕСТАТА И ОТМЕТКИ В АТТЕСТАТЕ!</a:t>
            </a:r>
            <a:endParaRPr lang="ru-RU" alt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4450"/>
            <a:ext cx="9144000" cy="688498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grpSp>
        <p:nvGrpSpPr>
          <p:cNvPr id="4100" name="Группа 17"/>
          <p:cNvGrpSpPr>
            <a:grpSpLocks/>
          </p:cNvGrpSpPr>
          <p:nvPr/>
        </p:nvGrpSpPr>
        <p:grpSpPr bwMode="auto">
          <a:xfrm>
            <a:off x="1071538" y="357166"/>
            <a:ext cx="7118377" cy="6167459"/>
            <a:chOff x="5075752" y="1196752"/>
            <a:chExt cx="3654644" cy="5205164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075752" y="1196752"/>
              <a:ext cx="3654644" cy="423972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kern="0" dirty="0" smtClean="0">
                  <a:solidFill>
                    <a:srgbClr val="333399"/>
                  </a:solidFill>
                  <a:latin typeface="Cambria" pitchFamily="18" charset="0"/>
                </a:rPr>
                <a:t>2024/25</a:t>
              </a:r>
              <a:endParaRPr lang="ru-RU" sz="2400" b="1" kern="0" dirty="0">
                <a:solidFill>
                  <a:srgbClr val="333399"/>
                </a:solidFill>
                <a:latin typeface="Cambria" pitchFamily="18" charset="0"/>
              </a:endParaRPr>
            </a:p>
          </p:txBody>
        </p:sp>
        <p:sp>
          <p:nvSpPr>
            <p:cNvPr id="7" name="Стрелка вниз 6"/>
            <p:cNvSpPr/>
            <p:nvPr/>
          </p:nvSpPr>
          <p:spPr>
            <a:xfrm>
              <a:off x="6156195" y="1768495"/>
              <a:ext cx="1306099" cy="324036"/>
            </a:xfrm>
            <a:prstGeom prst="downArrow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075752" y="2182844"/>
              <a:ext cx="3654644" cy="346164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333399"/>
                  </a:solidFill>
                  <a:latin typeface="Cambria" pitchFamily="18" charset="0"/>
                </a:rPr>
                <a:t>Обязательные предметы: 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5364695" y="3578615"/>
              <a:ext cx="3098985" cy="1367190"/>
            </a:xfrm>
            <a:prstGeom prst="rect">
              <a:avLst/>
            </a:prstGeom>
            <a:solidFill>
              <a:srgbClr val="B9CDE5">
                <a:alpha val="31000"/>
              </a:srgbClr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kern="0" dirty="0">
                  <a:solidFill>
                    <a:srgbClr val="C00000"/>
                  </a:solidFill>
                  <a:latin typeface="Cambria" pitchFamily="18" charset="0"/>
                </a:rPr>
                <a:t>2 предмета по выбору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kern="0" dirty="0">
                  <a:solidFill>
                    <a:srgbClr val="333399"/>
                  </a:solidFill>
                  <a:latin typeface="Cambria" pitchFamily="18" charset="0"/>
                </a:rPr>
                <a:t>(физика, химия, биология, история, география, </a:t>
              </a:r>
              <a:r>
                <a:rPr lang="ru-RU" kern="0" dirty="0" smtClean="0">
                  <a:solidFill>
                    <a:srgbClr val="333399"/>
                  </a:solidFill>
                  <a:latin typeface="Cambria" pitchFamily="18" charset="0"/>
                </a:rPr>
                <a:t>информатика, </a:t>
              </a:r>
              <a:r>
                <a:rPr lang="ru-RU" kern="0" dirty="0">
                  <a:solidFill>
                    <a:srgbClr val="333399"/>
                  </a:solidFill>
                  <a:latin typeface="Cambria" pitchFamily="18" charset="0"/>
                </a:rPr>
                <a:t>иностранные языки, обществознание, литература)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364695" y="2651276"/>
              <a:ext cx="3098985" cy="611345"/>
            </a:xfrm>
            <a:prstGeom prst="rect">
              <a:avLst/>
            </a:prstGeom>
            <a:solidFill>
              <a:srgbClr val="B9CDE5">
                <a:alpha val="31000"/>
              </a:srgbClr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 kern="0" dirty="0">
                  <a:solidFill>
                    <a:srgbClr val="333399"/>
                  </a:solidFill>
                  <a:latin typeface="Cambria" pitchFamily="18" charset="0"/>
                </a:rPr>
                <a:t>русский </a:t>
              </a:r>
              <a:r>
                <a:rPr lang="ru-RU" sz="2800" b="1" kern="0" dirty="0" smtClean="0">
                  <a:solidFill>
                    <a:srgbClr val="333399"/>
                  </a:solidFill>
                  <a:latin typeface="Cambria" pitchFamily="18" charset="0"/>
                </a:rPr>
                <a:t>язык</a:t>
              </a:r>
              <a:endParaRPr lang="ru-RU" sz="2800" b="1" kern="0" dirty="0">
                <a:solidFill>
                  <a:srgbClr val="333399"/>
                </a:solidFill>
                <a:latin typeface="Cambria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364695" y="3262620"/>
              <a:ext cx="3098985" cy="358867"/>
            </a:xfrm>
            <a:prstGeom prst="rect">
              <a:avLst/>
            </a:prstGeom>
            <a:solidFill>
              <a:srgbClr val="B9CDE5">
                <a:alpha val="31000"/>
              </a:srgbClr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 kern="0" dirty="0">
                  <a:solidFill>
                    <a:srgbClr val="333399"/>
                  </a:solidFill>
                  <a:latin typeface="Cambria" pitchFamily="18" charset="0"/>
                </a:rPr>
                <a:t>математика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5364695" y="5012497"/>
              <a:ext cx="3098985" cy="1389419"/>
            </a:xfrm>
            <a:prstGeom prst="rect">
              <a:avLst/>
            </a:prstGeom>
            <a:solidFill>
              <a:srgbClr val="B9CDE5">
                <a:alpha val="31000"/>
              </a:srgbClr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srgbClr val="C00000"/>
                  </a:solidFill>
                  <a:latin typeface="Cambria" pitchFamily="18" charset="0"/>
                </a:rPr>
                <a:t>Аттестат = успешные результаты ГИА по четырем  учебным предметам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i="1" kern="0" dirty="0">
                  <a:solidFill>
                    <a:srgbClr val="2E3192"/>
                  </a:solidFill>
                  <a:latin typeface="Cambria" panose="02040503050406030204" pitchFamily="18" charset="0"/>
                </a:rPr>
                <a:t>Пересдача не более двух неудовлетворительных результатов по всем учебным предметам</a:t>
              </a:r>
              <a:endParaRPr lang="ru-RU" b="1" kern="0" dirty="0">
                <a:solidFill>
                  <a:srgbClr val="C00000"/>
                </a:solidFill>
                <a:latin typeface="Cambria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Предметы ОГЭ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5163" y="914400"/>
            <a:ext cx="5688012" cy="5486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2800" dirty="0" smtClean="0"/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Русский язык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Математика 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Физика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Химия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Биология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География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История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Информатика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Английский язык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Литература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Обществознание</a:t>
            </a:r>
          </a:p>
        </p:txBody>
      </p:sp>
      <p:pic>
        <p:nvPicPr>
          <p:cNvPr id="30724" name="Picture 4" descr="Копия (2) TEACH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133600"/>
            <a:ext cx="25955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4274" name="Picture 2" descr="Правила выставления оценок в аттестат за 9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914" y="86764"/>
            <a:ext cx="9040086" cy="67712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</a:rPr>
              <a:t>ГИА - 9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</a:rPr>
              <a:t>Единое </a:t>
            </a: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расписание</a:t>
            </a:r>
            <a:endParaRPr lang="ru-RU" sz="3600" b="1" dirty="0" smtClean="0">
              <a:solidFill>
                <a:srgbClr val="663300"/>
              </a:solidFill>
              <a:latin typeface="Times New Roman" pitchFamily="18" charset="0"/>
            </a:endParaRPr>
          </a:p>
          <a:p>
            <a:pPr eaLnBrk="1" hangingPunct="1"/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</a:rPr>
              <a:t>Использование заданий стандартизированной формы (</a:t>
            </a:r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  <a:hlinkClick r:id="rId3"/>
              </a:rPr>
              <a:t>КИМ</a:t>
            </a:r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</a:rPr>
              <a:t>)</a:t>
            </a:r>
          </a:p>
          <a:p>
            <a:pPr eaLnBrk="1" hangingPunct="1"/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</a:rPr>
              <a:t>Использование специальных </a:t>
            </a:r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  <a:hlinkClick r:id="rId4"/>
              </a:rPr>
              <a:t>бланков</a:t>
            </a:r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</a:rPr>
              <a:t> для оформления ответов на задания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ОСОБЕННОСТИ ГИА-2025</a:t>
            </a:r>
          </a:p>
        </p:txBody>
      </p:sp>
      <p:sp>
        <p:nvSpPr>
          <p:cNvPr id="7171" name="Содержимое 3"/>
          <p:cNvSpPr>
            <a:spLocks/>
          </p:cNvSpPr>
          <p:nvPr/>
        </p:nvSpPr>
        <p:spPr bwMode="auto">
          <a:xfrm>
            <a:off x="1547813" y="1412875"/>
            <a:ext cx="7138987" cy="4713288"/>
          </a:xfrm>
          <a:prstGeom prst="rect">
            <a:avLst/>
          </a:prstGeom>
          <a:solidFill>
            <a:schemeClr val="bg1">
              <a:alpha val="74901"/>
            </a:schemeClr>
          </a:solidFill>
          <a:ln w="9525" cap="rnd">
            <a:noFill/>
            <a:miter lim="800000"/>
            <a:headEnd/>
            <a:tailEnd/>
          </a:ln>
        </p:spPr>
        <p:txBody>
          <a:bodyPr/>
          <a:lstStyle/>
          <a:p>
            <a:pPr marL="319088" indent="-319088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</a:rPr>
              <a:t>Расписание проведения и продолжительности экзаменов утверждается Федеральной службой по надзору в сфере образования и науки.</a:t>
            </a:r>
          </a:p>
          <a:p>
            <a:pPr marL="319088" indent="-319088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Экзамены </a:t>
            </a:r>
            <a:r>
              <a:rPr lang="ru-RU" sz="2400" dirty="0">
                <a:latin typeface="Times New Roman" pitchFamily="18" charset="0"/>
              </a:rPr>
              <a:t>начинаются по местному времени в 10.00</a:t>
            </a:r>
          </a:p>
          <a:p>
            <a:pPr marL="319088" indent="-319088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</a:rPr>
              <a:t>На подготовительные мероприятия (проведение инструктажа, заполнение области регистрации бланков </a:t>
            </a:r>
            <a:r>
              <a:rPr lang="ru-RU" sz="2400" dirty="0" smtClean="0">
                <a:latin typeface="Times New Roman" pitchFamily="18" charset="0"/>
              </a:rPr>
              <a:t>и </a:t>
            </a:r>
            <a:r>
              <a:rPr lang="ru-RU" sz="2400" dirty="0">
                <a:latin typeface="Times New Roman" pitchFamily="18" charset="0"/>
              </a:rPr>
              <a:t>др.) выделяется время до 30 минут, которое не включается в продолжительность выполнения экзаменационной работы</a:t>
            </a:r>
          </a:p>
          <a:p>
            <a:pPr marL="319088" indent="-319088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endParaRPr lang="ru-RU" sz="2400" dirty="0">
              <a:latin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Основные сроки проведения ОГЭ </a:t>
            </a:r>
          </a:p>
          <a:p>
            <a:pPr algn="ctr" eaLnBrk="1" hangingPunct="1">
              <a:buFontTx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май-июль 2025 г.  </a:t>
            </a:r>
          </a:p>
          <a:p>
            <a:pPr marL="319088" indent="-319088">
              <a:lnSpc>
                <a:spcPct val="80000"/>
              </a:lnSpc>
              <a:spcBef>
                <a:spcPct val="20000"/>
              </a:spcBef>
            </a:pPr>
            <a:endParaRPr lang="ru-RU" sz="24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sanschool4.ru/images/Document/2019-2020/GIA9-2020-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9495" y="0"/>
            <a:ext cx="10105495" cy="6996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loud.43827.ru/storage/site/zososh/2021/11/22/34/md774fa4bc4dcb684a51a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677" y="260648"/>
            <a:ext cx="8751803" cy="6051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 cstate="print"/>
          <a:srcRect l="15115" t="22266" r="29722" b="21625"/>
          <a:stretch>
            <a:fillRect/>
          </a:stretch>
        </p:blipFill>
        <p:spPr bwMode="auto">
          <a:xfrm>
            <a:off x="0" y="908900"/>
            <a:ext cx="9144001" cy="5229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74638"/>
            <a:ext cx="7850187" cy="114300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</a:rPr>
              <a:t>МИНИМАЛЬНОЕ КОЛИЧЕСТВО БАЛЛОВ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	Распоряжением </a:t>
            </a:r>
            <a:r>
              <a:rPr lang="ru-RU" sz="2800" dirty="0" err="1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Рособрнадзора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 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устанавливается минимальное количество баллов по всем предметам ОГЭ-2025, подтверждающее освоение участниками экзаменов основных общеобразовательных программ основного  общего образования в соответствии с требованиями федерального государственного образовательного стандарта основного  общего образования.</a:t>
            </a:r>
          </a:p>
          <a:p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НЕУДОВЛЕТВОРИТЕЛЬНЫЙ РЕЗУЛЬТАТ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Если выпускник текущего года получает результат ниже минимального количества баллов по  одному или двум предметам, то он может пересдать эти экзамены в этом же году. Сделать это можно в 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резервные дни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  основного периода в текущем году, которые устанавливаются 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  <a:hlinkClick r:id="rId3"/>
              </a:rPr>
              <a:t>приказом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 Министерства образования и науки Российской Федерации.</a:t>
            </a:r>
          </a:p>
          <a:p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</a:rPr>
              <a:t>НЕУДОВЛЕТВОРИТЕЛЬНЫЙ РЕЗУЛЬТАТ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1844675"/>
            <a:ext cx="7921005" cy="4525963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sz="2800" dirty="0" smtClean="0">
                <a:latin typeface="Times New Roman" pitchFamily="18" charset="0"/>
              </a:rPr>
              <a:t>	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Если выпускник текущего года получает результаты, ниже минимального количества баллов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</a:rPr>
              <a:t>по трем или более предметам ОГЭ или двум предметам ГВЭ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, он сможет пересдать ОГЭ в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</a:rPr>
              <a:t>сентябре 2025 г.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</a:rPr>
              <a:t>(дополнительный период ГИА-9) 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7624" y="476673"/>
            <a:ext cx="7772400" cy="1152128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Продолжительность ОГЭ в 2025 году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1582341"/>
            <a:ext cx="7772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ОГЭ по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 математике, русскому языку, литературе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 2025 году продлится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 часа 55 минут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 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физике, обществознанию, истории, химии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 часа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 выполнение заданий по 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информатике, географии, биологии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отведут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 часа 30 минут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на 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письменную часть иностранных языков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(английского, французского, немецкого, испанского) —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 часа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«Говорение»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 иностранным языкам выделят по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15 минут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60648"/>
            <a:ext cx="7304856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можно взять с собой на экзамен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71600" y="1622723"/>
            <a:ext cx="73048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Выпускникам необходимо иметь на экзамене паспорт (без обложки), 2 черные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гелевые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ручки, паспорт и разрешенные дополнительные средства.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2" name="Picture 2" descr="https://www.oblgazeta.ru/media/filer_public/2020/02/26/2437a39f-f441-4cde-9425-65d7a17bc21d-appoblgazetamediaKuJgeO8nbCV0lBbJZHlLLYrmI3rRulaZ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438605"/>
            <a:ext cx="4896544" cy="3258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27682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Разрешенные  предметы на экзаменах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27176" y="1720839"/>
            <a:ext cx="7416824" cy="221599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русскому языку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 орфографический словарь, позволяющий устанавливать нормативное написание слов;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ГВЭ по русскому языку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орфографический словарь, толковый словарь.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27176" y="4365104"/>
            <a:ext cx="7416824" cy="1200329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и ГВЭ по математике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линейка без справочной информации ‎для построения чертежей и рисунков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Разрешенные  предметы на экзаменах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27176" y="1362075"/>
            <a:ext cx="741682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физике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 линейка для построения графиков, оптических и электрических схем; непрограммируемый калькулятор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27176" y="2852936"/>
            <a:ext cx="7416824" cy="1938992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химии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непрограммируемый калькулятор; периодическая система химических элементов Д. И. Менделеева; таблица растворимости солей, кислот и оснований в воде; электрохимический ряд напряжений металлов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67744" y="5085184"/>
            <a:ext cx="5256584" cy="1200329"/>
          </a:xfrm>
          <a:prstGeom prst="rect">
            <a:avLst/>
          </a:prstGeom>
          <a:solidFill>
            <a:srgbClr val="CCFF99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 ОГЭ по физике и химии будет предоставлено лабораторное оборудование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27682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Разрешенные  предметы на экзаменах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27176" y="1916832"/>
            <a:ext cx="7416824" cy="1200329"/>
          </a:xfrm>
          <a:prstGeom prst="rect">
            <a:avLst/>
          </a:prstGeom>
          <a:solidFill>
            <a:srgbClr val="CCECFF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биологии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 линейка для проведения измерений при выполнении заданий ‎с рисунками; непрограммируемый калькулятор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27176" y="4077072"/>
            <a:ext cx="7416824" cy="1569660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географии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линейка для измерения расстояний по топографической карте; непрограммируемый калькулятор; географические атласы для 7-9 классов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27682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Разрешенные  предметы на экзаменах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27176" y="1916832"/>
            <a:ext cx="7416824" cy="1938992"/>
          </a:xfrm>
          <a:prstGeom prst="rect">
            <a:avLst/>
          </a:prstGeom>
          <a:solidFill>
            <a:srgbClr val="99CCFF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литературе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 орфографический словарь, позволяющий устанавливать нормативное написание слов и определять значения лексической единицы; полные тексты художественных произведений, а также сборники лирики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27176" y="4492570"/>
            <a:ext cx="7416824" cy="830997"/>
          </a:xfrm>
          <a:prstGeom prst="rect">
            <a:avLst/>
          </a:prstGeom>
          <a:solidFill>
            <a:srgbClr val="CCFF99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иностранным языкам, информатике </a:t>
            </a:r>
            <a:r>
              <a:rPr lang="ru-RU" sz="2400" dirty="0" smtClean="0"/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технические   средства без доступа в Интернет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5894" y="764704"/>
            <a:ext cx="7818106" cy="5863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ПЭ оборудуются стационарными и переносными металлоискателями, средствами вид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92696"/>
            <a:ext cx="7344816" cy="550861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23928" y="1052736"/>
            <a:ext cx="2273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ППЭ оборудуются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142875"/>
            <a:ext cx="8281987" cy="1143000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</a:rPr>
              <a:t>ВО ВРЕМЯ ЭКЗАМЕНОВ ЗАПРЕЩАЮТСЯ:</a:t>
            </a:r>
          </a:p>
        </p:txBody>
      </p:sp>
      <p:sp>
        <p:nvSpPr>
          <p:cNvPr id="21507" name="Содержимое 3"/>
          <p:cNvSpPr>
            <a:spLocks noGrp="1"/>
          </p:cNvSpPr>
          <p:nvPr>
            <p:ph type="body" idx="4294967295"/>
          </p:nvPr>
        </p:nvSpPr>
        <p:spPr>
          <a:xfrm>
            <a:off x="4140200" y="1285875"/>
            <a:ext cx="4752975" cy="4708525"/>
          </a:xfrm>
          <a:solidFill>
            <a:schemeClr val="bg1">
              <a:alpha val="74901"/>
            </a:schemeClr>
          </a:solidFill>
        </p:spPr>
        <p:txBody>
          <a:bodyPr/>
          <a:lstStyle/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Разговоры</a:t>
            </a:r>
          </a:p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Вставания с мест</a:t>
            </a:r>
          </a:p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Пересаживания</a:t>
            </a:r>
          </a:p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Обмен любыми материалами и предметами</a:t>
            </a:r>
          </a:p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Пользование мобильными телефонами и иными средствами связи, любыми электронно-вычислительными устройствами</a:t>
            </a:r>
          </a:p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Пользование справочными материалами кроме тех, которые указаны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Рособрнадзором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Хождение по ППЭ во время экзамена без сопровождения</a:t>
            </a:r>
          </a:p>
        </p:txBody>
      </p:sp>
      <p:pic>
        <p:nvPicPr>
          <p:cNvPr id="21508" name="Содержимое 8" descr="8V4CFCAL26TQQCA0VO8RWCA51OJTICA1IAFX6CAQKJGVUCA4MW958CAEBGV3LCABZ1GI7CA1117Q7CAAFCEHGCAW51B4ECA2BO4BRCA6P8EZNCACYZVIUCAK3PGK0CA9ZF5DBCAA8LNEKCAKL7022CA8D5CP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75"/>
            <a:ext cx="3409950" cy="3182938"/>
          </a:xfrm>
          <a:prstGeom prst="rect">
            <a:avLst/>
          </a:prstGeom>
          <a:noFill/>
          <a:ln w="9525" cap="rnd">
            <a:noFill/>
            <a:miter lim="800000"/>
            <a:headEnd/>
            <a:tailEnd/>
          </a:ln>
        </p:spPr>
      </p:pic>
      <p:pic>
        <p:nvPicPr>
          <p:cNvPr id="21509" name="Содержимое 4" descr="V3COCCADLIWERCA1FR5Z3CA9II0L3CACMRIDPCAYVS3NCCAOTAAUJCAY9DKBVCAWGS72TCA29F06JCA0CJ5ZOCA3V474FCAZNJF0ACA2JRE5QCAI8PQVACAG3EAKYCA11RV4MCA7NBZOVCANUZTHMCA3FU4L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8450" y="4468813"/>
            <a:ext cx="2643188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УДАЛЕНИЕ С ЭКЗАМЕНА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</a:rPr>
              <a:t>	При нарушении правил и отказе в их соблюдении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  </a:t>
            </a: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</a:rPr>
              <a:t>организаторы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 совместно с уполномоченным представителем ГЭК </a:t>
            </a: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</a:rPr>
              <a:t>вправе удалить участника ГИА-9 с экзамена с внесением записи в протокол проведения экзамена в аудитории с указанием причины удаления. На бланках и в пропуске проставляется метка о факте удаления с экзамена.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Порядок проведения государственной итоговой аттестации по образовательным про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4664"/>
            <a:ext cx="7818106" cy="5863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Порядок проведения государственной итоговой аттестации по образовательным про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76672"/>
            <a:ext cx="7968884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Участник экзамена имеет право подать апелляци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1005"/>
            <a:ext cx="9021073" cy="67569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 рассмотрения апелляции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результатам рассмотрения апелляции количество выставленных баллов может быть изменено как в сторону 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увеличения, так и в сторону уменьшения.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8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Экзаменационная работа 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перепроверяется полностью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 не отдельная ее часть. </a:t>
            </a:r>
          </a:p>
          <a:p>
            <a:pPr>
              <a:lnSpc>
                <a:spcPct val="80000"/>
              </a:lnSpc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Черновики, использованные на экзамене, в качестве материалов апелляции 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не рассматриваются.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082" y="18864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ГИА -9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1142" y="1484784"/>
            <a:ext cx="6307857" cy="223373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Участникам </a:t>
            </a:r>
            <a:r>
              <a:rPr lang="ru-RU" dirty="0"/>
              <a:t>ГИА-9, которые не смогли пройти ГИА-9 в сентябрьские сроки по выбранным учебным предметам, предоставляется </a:t>
            </a:r>
            <a:r>
              <a:rPr lang="ru-RU" b="1" u="sng" dirty="0"/>
              <a:t>право изменить учебные предметы по выбору </a:t>
            </a:r>
            <a:r>
              <a:rPr lang="ru-RU" dirty="0"/>
              <a:t>для повторного прохождения ГИА-9 в следующем </a:t>
            </a:r>
            <a:r>
              <a:rPr lang="ru-RU" dirty="0" smtClean="0"/>
              <a:t>году</a:t>
            </a:r>
            <a:endParaRPr lang="ru-RU" dirty="0"/>
          </a:p>
        </p:txBody>
      </p:sp>
      <p:pic>
        <p:nvPicPr>
          <p:cNvPr id="2052" name="Picture 4" descr="https://clipart-library.com/image_gallery/n119079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649401"/>
            <a:ext cx="1944216" cy="199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88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8454" t="22438" r="34504" b="23422"/>
          <a:stretch>
            <a:fillRect/>
          </a:stretch>
        </p:blipFill>
        <p:spPr bwMode="auto">
          <a:xfrm>
            <a:off x="1023969" y="1412776"/>
            <a:ext cx="801252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64096" y="50701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Общественное наблюдение на ГИА-9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ПОДГОТОВКА К ОГЭ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	Всем учащимся, выпускникам 2025 года доступны экзаменационные задания по ОГЭ для скачивания или для работы </a:t>
            </a:r>
            <a:r>
              <a:rPr lang="ru-RU" sz="2800" dirty="0" err="1" smtClean="0">
                <a:solidFill>
                  <a:srgbClr val="663300"/>
                </a:solidFill>
                <a:latin typeface="Times New Roman" pitchFamily="18" charset="0"/>
              </a:rPr>
              <a:t>онлайн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.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	Публикация открытого банка заданий ОГЭ  на сайте Федерального института педагогических измерений </a:t>
            </a:r>
            <a:r>
              <a:rPr lang="ru-RU" sz="2800" dirty="0" err="1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www.fipi.ru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	В нем представлены все типы экзаменационных заданий по всем предметам ОГЭ. Для удобства работы задания в открытом банке собраны по тематическим разделам — предметам.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569325" cy="1143000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РОСОБРНАДЗОР ПРЕДУПРЕЖДАЕТ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600200"/>
            <a:ext cx="7848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Участников ГИА - выпускников 9 классов, их родителей, учителей, что появившиеся в Интернете </a:t>
            </a:r>
            <a:r>
              <a:rPr lang="ru-RU" sz="2800" b="1" dirty="0" smtClean="0">
                <a:solidFill>
                  <a:srgbClr val="663300"/>
                </a:solidFill>
                <a:latin typeface="Times New Roman" pitchFamily="18" charset="0"/>
              </a:rPr>
              <a:t>предложения купить доступ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 к «настоящим заданиям» до экзаменов – не более чем ежегодная рекламная </a:t>
            </a:r>
            <a:r>
              <a:rPr lang="ru-RU" sz="2800" b="1" dirty="0" smtClean="0">
                <a:solidFill>
                  <a:srgbClr val="663300"/>
                </a:solidFill>
                <a:latin typeface="Times New Roman" pitchFamily="18" charset="0"/>
              </a:rPr>
              <a:t>акция недобросовестных сайтов-мошенников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, которые пытаются воспользоваться слабой информированностью и невнимательностью некоторых </a:t>
            </a:r>
            <a:r>
              <a:rPr lang="ru-RU" sz="2800" dirty="0" err="1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Интернет</a:t>
            </a:r>
            <a:r>
              <a:rPr lang="ru-RU" sz="2800" dirty="0" err="1" smtClean="0">
                <a:solidFill>
                  <a:srgbClr val="663300"/>
                </a:solidFill>
                <a:latin typeface="Times New Roman" pitchFamily="18" charset="0"/>
              </a:rPr>
              <a:t>-пользователей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Материалы открытого банка </a:t>
            </a:r>
            <a:r>
              <a:rPr lang="ru-RU" sz="2800" b="1" dirty="0" smtClean="0">
                <a:solidFill>
                  <a:srgbClr val="663300"/>
                </a:solidFill>
                <a:latin typeface="Times New Roman" pitchFamily="18" charset="0"/>
              </a:rPr>
              <a:t>заданий ОГЭ находятся в свободном бесплатном доступе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983" y="182397"/>
            <a:ext cx="8314055" cy="6426835"/>
            <a:chOff x="452983" y="182397"/>
            <a:chExt cx="8314055" cy="6426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19" y="576071"/>
              <a:ext cx="7696200" cy="5715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983" y="182397"/>
              <a:ext cx="749325" cy="7493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0210" y="213398"/>
              <a:ext cx="736536" cy="7365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5573" y="764755"/>
              <a:ext cx="7488808" cy="54005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28186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983" y="182397"/>
            <a:ext cx="8314055" cy="6426835"/>
            <a:chOff x="452983" y="182397"/>
            <a:chExt cx="8314055" cy="6426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19" y="576071"/>
              <a:ext cx="7696200" cy="5715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983" y="182397"/>
              <a:ext cx="749325" cy="7493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0210" y="213398"/>
              <a:ext cx="736536" cy="73653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283588" y="662304"/>
            <a:ext cx="659003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060" marR="216535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Constantia"/>
                <a:cs typeface="Constantia"/>
              </a:rPr>
              <a:t>Для</a:t>
            </a:r>
            <a:r>
              <a:rPr sz="1600" b="1" spc="-75" dirty="0">
                <a:latin typeface="Constantia"/>
                <a:cs typeface="Constantia"/>
              </a:rPr>
              <a:t> </a:t>
            </a:r>
            <a:r>
              <a:rPr sz="1600" b="1" spc="-5" dirty="0">
                <a:latin typeface="Constantia"/>
                <a:cs typeface="Constantia"/>
              </a:rPr>
              <a:t>участия</a:t>
            </a:r>
            <a:r>
              <a:rPr sz="1600" b="1" spc="-30" dirty="0">
                <a:latin typeface="Constantia"/>
                <a:cs typeface="Constantia"/>
              </a:rPr>
              <a:t> </a:t>
            </a:r>
            <a:r>
              <a:rPr sz="1600" b="1" dirty="0">
                <a:latin typeface="Constantia"/>
                <a:cs typeface="Constantia"/>
              </a:rPr>
              <a:t>в</a:t>
            </a:r>
            <a:r>
              <a:rPr sz="1600" b="1" spc="-35" dirty="0">
                <a:latin typeface="Constantia"/>
                <a:cs typeface="Constantia"/>
              </a:rPr>
              <a:t> </a:t>
            </a:r>
            <a:r>
              <a:rPr sz="1600" b="1" spc="-15" dirty="0">
                <a:latin typeface="Constantia"/>
                <a:cs typeface="Constantia"/>
              </a:rPr>
              <a:t>итоговом</a:t>
            </a:r>
            <a:r>
              <a:rPr sz="1600" b="1" spc="-10" dirty="0">
                <a:latin typeface="Constantia"/>
                <a:cs typeface="Constantia"/>
              </a:rPr>
              <a:t> собеседовании</a:t>
            </a:r>
            <a:r>
              <a:rPr sz="1600" b="1" spc="-35" dirty="0">
                <a:latin typeface="Constantia"/>
                <a:cs typeface="Constantia"/>
              </a:rPr>
              <a:t> </a:t>
            </a:r>
            <a:r>
              <a:rPr sz="1600" b="1" spc="-5" dirty="0">
                <a:latin typeface="Constantia"/>
                <a:cs typeface="Constantia"/>
              </a:rPr>
              <a:t>обучающиеся</a:t>
            </a:r>
            <a:r>
              <a:rPr sz="1600" b="1" spc="-55" dirty="0">
                <a:latin typeface="Constantia"/>
                <a:cs typeface="Constantia"/>
              </a:rPr>
              <a:t> </a:t>
            </a:r>
            <a:r>
              <a:rPr sz="1600" b="1" spc="-10" dirty="0">
                <a:latin typeface="Constantia"/>
                <a:cs typeface="Constantia"/>
              </a:rPr>
              <a:t>подают </a:t>
            </a:r>
            <a:r>
              <a:rPr sz="1600" b="1" spc="-365" dirty="0">
                <a:latin typeface="Constantia"/>
                <a:cs typeface="Constantia"/>
              </a:rPr>
              <a:t> </a:t>
            </a:r>
            <a:r>
              <a:rPr sz="1600" b="1" u="sng" spc="-15" dirty="0" err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tantia"/>
                <a:cs typeface="Constantia"/>
              </a:rPr>
              <a:t>заявление</a:t>
            </a:r>
            <a:r>
              <a:rPr sz="16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tantia"/>
                <a:cs typeface="Constantia"/>
              </a:rPr>
              <a:t> </a:t>
            </a:r>
            <a:r>
              <a:rPr lang="ru-RU" sz="1600" b="1" u="sng" spc="-10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tantia"/>
                <a:cs typeface="Constantia"/>
              </a:rPr>
              <a:t>не позднее чем за две недели до проведения итогового собеседования  </a:t>
            </a:r>
            <a:r>
              <a:rPr sz="1600" b="1" dirty="0" smtClean="0">
                <a:latin typeface="Constantia"/>
                <a:cs typeface="Constantia"/>
              </a:rPr>
              <a:t>в </a:t>
            </a:r>
            <a:r>
              <a:rPr sz="1600" b="1" spc="5" dirty="0" smtClean="0">
                <a:latin typeface="Constantia"/>
                <a:cs typeface="Constantia"/>
              </a:rPr>
              <a:t> </a:t>
            </a:r>
            <a:r>
              <a:rPr sz="1600" b="1" spc="-15" dirty="0">
                <a:latin typeface="Constantia"/>
                <a:cs typeface="Constantia"/>
              </a:rPr>
              <a:t>образовательные</a:t>
            </a:r>
            <a:r>
              <a:rPr sz="1600" b="1" spc="-25" dirty="0">
                <a:latin typeface="Constantia"/>
                <a:cs typeface="Constantia"/>
              </a:rPr>
              <a:t> </a:t>
            </a:r>
            <a:r>
              <a:rPr sz="1600" b="1" spc="-10" dirty="0">
                <a:latin typeface="Constantia"/>
                <a:cs typeface="Constantia"/>
              </a:rPr>
              <a:t>организации,</a:t>
            </a:r>
            <a:r>
              <a:rPr sz="1600" b="1" spc="60" dirty="0">
                <a:latin typeface="Constantia"/>
                <a:cs typeface="Constantia"/>
              </a:rPr>
              <a:t> </a:t>
            </a:r>
            <a:r>
              <a:rPr sz="1600" b="1" dirty="0">
                <a:latin typeface="Constantia"/>
                <a:cs typeface="Constantia"/>
              </a:rPr>
              <a:t>в</a:t>
            </a:r>
            <a:r>
              <a:rPr sz="1600" b="1" spc="-5" dirty="0">
                <a:latin typeface="Constantia"/>
                <a:cs typeface="Constantia"/>
              </a:rPr>
              <a:t> </a:t>
            </a:r>
            <a:r>
              <a:rPr sz="1600" b="1" spc="-15" dirty="0">
                <a:latin typeface="Constantia"/>
                <a:cs typeface="Constantia"/>
              </a:rPr>
              <a:t>которых</a:t>
            </a:r>
            <a:r>
              <a:rPr sz="1600" b="1" spc="-60" dirty="0">
                <a:latin typeface="Constantia"/>
                <a:cs typeface="Constantia"/>
              </a:rPr>
              <a:t> </a:t>
            </a:r>
            <a:r>
              <a:rPr sz="1600" b="1" spc="-5" dirty="0">
                <a:latin typeface="Constantia"/>
                <a:cs typeface="Constantia"/>
              </a:rPr>
              <a:t>обучающиеся</a:t>
            </a:r>
            <a:endParaRPr sz="1600" dirty="0">
              <a:latin typeface="Constantia"/>
              <a:cs typeface="Constantia"/>
            </a:endParaRPr>
          </a:p>
          <a:p>
            <a:pPr marL="1270" algn="ctr">
              <a:lnSpc>
                <a:spcPct val="100000"/>
              </a:lnSpc>
            </a:pPr>
            <a:r>
              <a:rPr sz="1600" b="1" spc="-5" dirty="0">
                <a:latin typeface="Constantia"/>
                <a:cs typeface="Constantia"/>
              </a:rPr>
              <a:t>осваивают</a:t>
            </a:r>
            <a:r>
              <a:rPr sz="1600" b="1" spc="-30" dirty="0">
                <a:latin typeface="Constantia"/>
                <a:cs typeface="Constantia"/>
              </a:rPr>
              <a:t> </a:t>
            </a:r>
            <a:r>
              <a:rPr sz="1600" b="1" spc="-10" dirty="0">
                <a:latin typeface="Constantia"/>
                <a:cs typeface="Constantia"/>
              </a:rPr>
              <a:t>образовательные</a:t>
            </a:r>
            <a:r>
              <a:rPr sz="1600" b="1" spc="-15" dirty="0">
                <a:latin typeface="Constantia"/>
                <a:cs typeface="Constantia"/>
              </a:rPr>
              <a:t> </a:t>
            </a:r>
            <a:r>
              <a:rPr sz="1600" b="1" spc="-5" dirty="0">
                <a:latin typeface="Constantia"/>
                <a:cs typeface="Constantia"/>
              </a:rPr>
              <a:t>программы</a:t>
            </a:r>
            <a:r>
              <a:rPr sz="1600" b="1" spc="-55" dirty="0">
                <a:latin typeface="Constantia"/>
                <a:cs typeface="Constantia"/>
              </a:rPr>
              <a:t> </a:t>
            </a:r>
            <a:r>
              <a:rPr sz="1600" b="1" spc="-10" dirty="0">
                <a:latin typeface="Constantia"/>
                <a:cs typeface="Constantia"/>
              </a:rPr>
              <a:t>основного</a:t>
            </a:r>
            <a:r>
              <a:rPr sz="1600" b="1" spc="-25" dirty="0">
                <a:latin typeface="Constantia"/>
                <a:cs typeface="Constantia"/>
              </a:rPr>
              <a:t> </a:t>
            </a:r>
            <a:r>
              <a:rPr sz="1600" b="1" spc="-10" dirty="0">
                <a:latin typeface="Constantia"/>
                <a:cs typeface="Constantia"/>
              </a:rPr>
              <a:t>общего</a:t>
            </a:r>
            <a:endParaRPr sz="1600" dirty="0">
              <a:latin typeface="Constantia"/>
              <a:cs typeface="Constantia"/>
            </a:endParaRPr>
          </a:p>
          <a:p>
            <a:pPr marL="12700" marR="5080" algn="ctr">
              <a:lnSpc>
                <a:spcPct val="100000"/>
              </a:lnSpc>
            </a:pPr>
            <a:r>
              <a:rPr lang="ru-RU" sz="1600" b="1" dirty="0">
                <a:latin typeface="Constantia"/>
                <a:cs typeface="Constantia"/>
              </a:rPr>
              <a:t>о</a:t>
            </a:r>
            <a:r>
              <a:rPr sz="1600" b="1" spc="10" dirty="0" err="1" smtClean="0">
                <a:latin typeface="Constantia"/>
                <a:cs typeface="Constantia"/>
              </a:rPr>
              <a:t>б</a:t>
            </a:r>
            <a:r>
              <a:rPr sz="1600" b="1" spc="-5" dirty="0" err="1" smtClean="0">
                <a:latin typeface="Constantia"/>
                <a:cs typeface="Constantia"/>
              </a:rPr>
              <a:t>р</a:t>
            </a:r>
            <a:r>
              <a:rPr sz="1600" b="1" dirty="0" err="1" smtClean="0">
                <a:latin typeface="Constantia"/>
                <a:cs typeface="Constantia"/>
              </a:rPr>
              <a:t>а</a:t>
            </a:r>
            <a:r>
              <a:rPr sz="1600" b="1" spc="-35" dirty="0" err="1" smtClean="0">
                <a:latin typeface="Constantia"/>
                <a:cs typeface="Constantia"/>
              </a:rPr>
              <a:t>з</a:t>
            </a:r>
            <a:r>
              <a:rPr sz="1600" b="1" dirty="0" err="1" smtClean="0">
                <a:latin typeface="Constantia"/>
                <a:cs typeface="Constantia"/>
              </a:rPr>
              <a:t>о</a:t>
            </a:r>
            <a:r>
              <a:rPr sz="1600" b="1" spc="-10" dirty="0" err="1" smtClean="0">
                <a:latin typeface="Constantia"/>
                <a:cs typeface="Constantia"/>
              </a:rPr>
              <a:t>в</a:t>
            </a:r>
            <a:r>
              <a:rPr sz="1600" b="1" dirty="0" err="1" smtClean="0">
                <a:latin typeface="Constantia"/>
                <a:cs typeface="Constantia"/>
              </a:rPr>
              <a:t>ан</a:t>
            </a:r>
            <a:r>
              <a:rPr sz="1600" b="1" spc="-15" dirty="0" err="1" smtClean="0">
                <a:latin typeface="Constantia"/>
                <a:cs typeface="Constantia"/>
              </a:rPr>
              <a:t>и</a:t>
            </a:r>
            <a:r>
              <a:rPr sz="1600" b="1" spc="-5" dirty="0" err="1" smtClean="0">
                <a:latin typeface="Constantia"/>
                <a:cs typeface="Constantia"/>
              </a:rPr>
              <a:t>я</a:t>
            </a:r>
            <a:r>
              <a:rPr lang="ru-RU" sz="1600" b="1" u="sng" dirty="0" smtClean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 (МБОУ Милютинскую СОШ)</a:t>
            </a:r>
            <a:endParaRPr sz="1600" dirty="0">
              <a:latin typeface="Constantia"/>
              <a:cs typeface="Constant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368933" y="2229688"/>
            <a:ext cx="6558280" cy="3973829"/>
            <a:chOff x="1368933" y="2229688"/>
            <a:chExt cx="6558280" cy="3973829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8933" y="2229688"/>
              <a:ext cx="3131057" cy="39733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93919" y="2229688"/>
              <a:ext cx="3233039" cy="3962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89989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4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935038"/>
          </a:xfrm>
        </p:spPr>
        <p:txBody>
          <a:bodyPr/>
          <a:lstStyle/>
          <a:p>
            <a:pPr algn="ctr" eaLnBrk="1" hangingPunct="1"/>
            <a:r>
              <a:rPr lang="ru-RU" altLang="ru-RU" sz="3200" smtClean="0">
                <a:solidFill>
                  <a:srgbClr val="FF0000"/>
                </a:solidFill>
                <a:cs typeface="Times New Roman" pitchFamily="18" charset="0"/>
              </a:rPr>
              <a:t>Итоговое собеседование</a:t>
            </a:r>
          </a:p>
        </p:txBody>
      </p:sp>
      <p:sp>
        <p:nvSpPr>
          <p:cNvPr id="18435" name="Содержимое 5"/>
          <p:cNvSpPr>
            <a:spLocks noGrp="1"/>
          </p:cNvSpPr>
          <p:nvPr>
            <p:ph idx="1"/>
          </p:nvPr>
        </p:nvSpPr>
        <p:spPr>
          <a:xfrm>
            <a:off x="1187450" y="981075"/>
            <a:ext cx="7499350" cy="5441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В феврале 2025 года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состоится итоговое собеседование по учебному по русскому языку.</a:t>
            </a:r>
          </a:p>
          <a:p>
            <a:pPr eaLnBrk="1" hangingPunct="1">
              <a:buFontTx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Результаты  собеседования 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будут влиять на допуск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учащихся к ГИА-9</a:t>
            </a:r>
          </a:p>
          <a:p>
            <a:pPr eaLnBrk="1" hangingPunct="1">
              <a:buFontTx/>
              <a:buNone/>
            </a:pP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Основной срок:    </a:t>
            </a:r>
            <a:r>
              <a:rPr lang="ru-RU" alt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12 февраля 2025 г.</a:t>
            </a:r>
          </a:p>
          <a:p>
            <a:pPr eaLnBrk="1" hangingPunct="1">
              <a:buFontTx/>
              <a:buNone/>
            </a:pP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Дополнительные сроки: </a:t>
            </a:r>
            <a:r>
              <a:rPr lang="ru-RU" alt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марта 2025, 21 апреля 2025г</a:t>
            </a:r>
          </a:p>
          <a:p>
            <a:pPr eaLnBrk="1" hangingPunct="1">
              <a:buFontTx/>
              <a:buNone/>
            </a:pPr>
            <a:endParaRPr lang="ru-RU" alt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9E45C2-7D5F-4291-9177-676F4BFBA82C}" type="slidenum">
              <a:rPr lang="ru-RU" altLang="ru-RU" sz="14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ru-RU" altLang="ru-RU" sz="1400" smtClean="0">
              <a:solidFill>
                <a:srgbClr val="898989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04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7850188" cy="836613"/>
          </a:xfrm>
        </p:spPr>
        <p:txBody>
          <a:bodyPr/>
          <a:lstStyle/>
          <a:p>
            <a:pPr algn="ctr" eaLnBrk="1" hangingPunct="1"/>
            <a:r>
              <a:rPr lang="ru-RU" altLang="ru-RU" smtClean="0">
                <a:solidFill>
                  <a:srgbClr val="FF0000"/>
                </a:solidFill>
              </a:rPr>
              <a:t>Итоговое собеседование</a:t>
            </a: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>
          <a:xfrm>
            <a:off x="1258888" y="836613"/>
            <a:ext cx="7885112" cy="60213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На выполнение работы каждому участнику будет отводиться около 15-16 минут. В процессе проведения собеседования будет вестись аудиозапись. </a:t>
            </a:r>
            <a:b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	Оценка выполнения заданий работы будет осуществляться экспертом непосредственно в процессе ответа по специально разработанным критериям с учетом соблюдения норм современного русского литературного языка.</a:t>
            </a:r>
          </a:p>
          <a:p>
            <a:pPr eaLnBrk="1" hangingPunct="1">
              <a:buFontTx/>
              <a:buNone/>
            </a:pP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		Итоговое собеседование выпускники 9 классов будут проходить </a:t>
            </a:r>
            <a:r>
              <a:rPr lang="ru-RU" altLang="ru-RU" sz="2800" b="1" u="sng" dirty="0" smtClean="0">
                <a:latin typeface="Times New Roman" pitchFamily="18" charset="0"/>
                <a:cs typeface="Times New Roman" pitchFamily="18" charset="0"/>
              </a:rPr>
              <a:t>школе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Оцениваться оно будет по системе </a:t>
            </a:r>
            <a:r>
              <a:rPr lang="ru-RU" altLang="ru-RU" sz="2800" u="sng" dirty="0" smtClean="0">
                <a:latin typeface="Times New Roman" pitchFamily="18" charset="0"/>
                <a:cs typeface="Times New Roman" pitchFamily="18" charset="0"/>
              </a:rPr>
              <a:t>«зачет»/«незачет».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eaLnBrk="1" hangingPunct="1"/>
            <a:endParaRPr lang="ru-RU" altLang="ru-RU" dirty="0" smtClean="0"/>
          </a:p>
        </p:txBody>
      </p:sp>
      <p:sp>
        <p:nvSpPr>
          <p:cNvPr id="20484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5AC092-BB82-42F9-A5DE-56F552A27877}" type="slidenum">
              <a:rPr lang="ru-RU" altLang="ru-RU" sz="1400" smtClean="0">
                <a:solidFill>
                  <a:schemeClr val="accent1"/>
                </a:solidFill>
                <a:latin typeface="Arial" charset="0"/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ru-RU" altLang="ru-RU" sz="1400" smtClean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93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723313" cy="936625"/>
          </a:xfrm>
        </p:spPr>
        <p:txBody>
          <a:bodyPr/>
          <a:lstStyle/>
          <a:p>
            <a:pPr algn="ctr" eaLnBrk="1" hangingPunct="1"/>
            <a:r>
              <a:rPr lang="ru-RU" altLang="ru-RU" smtClean="0">
                <a:solidFill>
                  <a:srgbClr val="FF0000"/>
                </a:solidFill>
              </a:rPr>
              <a:t>Итоговое собеседование</a:t>
            </a: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1042988" y="1125538"/>
            <a:ext cx="7931150" cy="5543550"/>
          </a:xfrm>
        </p:spPr>
        <p:txBody>
          <a:bodyPr/>
          <a:lstStyle/>
          <a:p>
            <a:pPr eaLnBrk="1" hangingPunct="1"/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Модель собеседования включает следующие типы заданий: </a:t>
            </a:r>
            <a:b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1) чтение текста вслух; </a:t>
            </a:r>
            <a:b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2) пересказ текста с привлечением дополнительной информации; </a:t>
            </a:r>
            <a:b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3) монологическое высказывание по одной из выбранных тем; </a:t>
            </a:r>
            <a:b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4) диалог с экзаменатором-собеседником. 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altLang="ru-RU" sz="2400" dirty="0" smtClean="0"/>
          </a:p>
        </p:txBody>
      </p:sp>
      <p:sp>
        <p:nvSpPr>
          <p:cNvPr id="19460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EDBF16-3A0A-4D1C-A04F-35493C27F995}" type="slidenum">
              <a:rPr lang="ru-RU" altLang="ru-RU" sz="1400" smtClean="0">
                <a:solidFill>
                  <a:schemeClr val="accent1"/>
                </a:solidFill>
                <a:latin typeface="Arial" charset="0"/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ru-RU" altLang="ru-RU" sz="1400" smtClean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8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983" y="182397"/>
            <a:ext cx="8314055" cy="6426835"/>
            <a:chOff x="452983" y="182397"/>
            <a:chExt cx="8314055" cy="6426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19" y="576071"/>
              <a:ext cx="7696200" cy="5715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983" y="182397"/>
              <a:ext cx="749325" cy="7493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0210" y="213398"/>
              <a:ext cx="736536" cy="73653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25034" y="1420495"/>
            <a:ext cx="3049905" cy="397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0000"/>
                </a:solidFill>
                <a:latin typeface="Constantia"/>
                <a:cs typeface="Constantia"/>
              </a:rPr>
              <a:t>ЗАПРЕЩАЕТСЯ!!!</a:t>
            </a:r>
            <a:endParaRPr sz="2000">
              <a:latin typeface="Constantia"/>
              <a:cs typeface="Constantia"/>
            </a:endParaRPr>
          </a:p>
          <a:p>
            <a:pPr marL="66040" marR="60960" indent="1905" algn="ctr">
              <a:lnSpc>
                <a:spcPct val="100000"/>
              </a:lnSpc>
            </a:pPr>
            <a:r>
              <a:rPr sz="2000" dirty="0">
                <a:latin typeface="Constantia"/>
                <a:cs typeface="Constantia"/>
              </a:rPr>
              <a:t>Во время проведения </a:t>
            </a:r>
            <a:r>
              <a:rPr sz="2000" spc="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и</a:t>
            </a:r>
            <a:r>
              <a:rPr sz="2000" spc="-30" dirty="0">
                <a:latin typeface="Constantia"/>
                <a:cs typeface="Constantia"/>
              </a:rPr>
              <a:t>т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-50" dirty="0">
                <a:latin typeface="Constantia"/>
                <a:cs typeface="Constantia"/>
              </a:rPr>
              <a:t>г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5" dirty="0">
                <a:latin typeface="Constantia"/>
                <a:cs typeface="Constantia"/>
              </a:rPr>
              <a:t>в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-50" dirty="0">
                <a:latin typeface="Constantia"/>
                <a:cs typeface="Constantia"/>
              </a:rPr>
              <a:t>г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-145" dirty="0">
                <a:latin typeface="Constantia"/>
                <a:cs typeface="Constantia"/>
              </a:rPr>
              <a:t> </a:t>
            </a:r>
            <a:r>
              <a:rPr sz="2000" spc="-45" dirty="0">
                <a:latin typeface="Constantia"/>
                <a:cs typeface="Constantia"/>
              </a:rPr>
              <a:t>с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-10" dirty="0">
                <a:latin typeface="Constantia"/>
                <a:cs typeface="Constantia"/>
              </a:rPr>
              <a:t>б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-40" dirty="0">
                <a:latin typeface="Constantia"/>
                <a:cs typeface="Constantia"/>
              </a:rPr>
              <a:t>с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-10" dirty="0">
                <a:latin typeface="Constantia"/>
                <a:cs typeface="Constantia"/>
              </a:rPr>
              <a:t>д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5" dirty="0">
                <a:latin typeface="Constantia"/>
                <a:cs typeface="Constantia"/>
              </a:rPr>
              <a:t>в</a:t>
            </a:r>
            <a:r>
              <a:rPr sz="2000" dirty="0">
                <a:latin typeface="Constantia"/>
                <a:cs typeface="Constantia"/>
              </a:rPr>
              <a:t>а</a:t>
            </a:r>
            <a:r>
              <a:rPr sz="2000" spc="5" dirty="0">
                <a:latin typeface="Constantia"/>
                <a:cs typeface="Constantia"/>
              </a:rPr>
              <a:t>н</a:t>
            </a:r>
            <a:r>
              <a:rPr sz="2000" dirty="0">
                <a:latin typeface="Constantia"/>
                <a:cs typeface="Constantia"/>
              </a:rPr>
              <a:t>ия  </a:t>
            </a:r>
            <a:r>
              <a:rPr sz="2000" spc="-5" dirty="0">
                <a:latin typeface="Constantia"/>
                <a:cs typeface="Constantia"/>
              </a:rPr>
              <a:t>участникам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spc="-15" dirty="0">
                <a:latin typeface="Constantia"/>
                <a:cs typeface="Constantia"/>
              </a:rPr>
              <a:t>итогового</a:t>
            </a:r>
            <a:endParaRPr sz="2000">
              <a:latin typeface="Constantia"/>
              <a:cs typeface="Constantia"/>
            </a:endParaRPr>
          </a:p>
          <a:p>
            <a:pPr marL="15240" marR="5080" algn="ctr">
              <a:lnSpc>
                <a:spcPct val="100000"/>
              </a:lnSpc>
            </a:pPr>
            <a:r>
              <a:rPr sz="2000" spc="-45" dirty="0">
                <a:latin typeface="Constantia"/>
                <a:cs typeface="Constantia"/>
              </a:rPr>
              <a:t>с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-10" dirty="0">
                <a:latin typeface="Constantia"/>
                <a:cs typeface="Constantia"/>
              </a:rPr>
              <a:t>б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-40" dirty="0">
                <a:latin typeface="Constantia"/>
                <a:cs typeface="Constantia"/>
              </a:rPr>
              <a:t>с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-10" dirty="0">
                <a:latin typeface="Constantia"/>
                <a:cs typeface="Constantia"/>
              </a:rPr>
              <a:t>д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5" dirty="0">
                <a:latin typeface="Constantia"/>
                <a:cs typeface="Constantia"/>
              </a:rPr>
              <a:t>в</a:t>
            </a:r>
            <a:r>
              <a:rPr sz="2000" dirty="0">
                <a:latin typeface="Constantia"/>
                <a:cs typeface="Constantia"/>
              </a:rPr>
              <a:t>а</a:t>
            </a:r>
            <a:r>
              <a:rPr sz="2000" spc="5" dirty="0">
                <a:latin typeface="Constantia"/>
                <a:cs typeface="Constantia"/>
              </a:rPr>
              <a:t>н</a:t>
            </a:r>
            <a:r>
              <a:rPr sz="2000" dirty="0">
                <a:latin typeface="Constantia"/>
                <a:cs typeface="Constantia"/>
              </a:rPr>
              <a:t>ия</a:t>
            </a:r>
            <a:r>
              <a:rPr sz="2000" spc="-100" dirty="0">
                <a:latin typeface="Constantia"/>
                <a:cs typeface="Constantia"/>
              </a:rPr>
              <a:t> </a:t>
            </a:r>
            <a:r>
              <a:rPr sz="2000" spc="5" dirty="0">
                <a:latin typeface="Constantia"/>
                <a:cs typeface="Constantia"/>
              </a:rPr>
              <a:t>з</a:t>
            </a:r>
            <a:r>
              <a:rPr sz="2000" dirty="0">
                <a:latin typeface="Constantia"/>
                <a:cs typeface="Constantia"/>
              </a:rPr>
              <a:t>апре</a:t>
            </a:r>
            <a:r>
              <a:rPr sz="2000" spc="-10" dirty="0">
                <a:latin typeface="Constantia"/>
                <a:cs typeface="Constantia"/>
              </a:rPr>
              <a:t>щ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10" dirty="0">
                <a:latin typeface="Constantia"/>
                <a:cs typeface="Constantia"/>
              </a:rPr>
              <a:t>н</a:t>
            </a:r>
            <a:r>
              <a:rPr sz="2000" dirty="0">
                <a:latin typeface="Constantia"/>
                <a:cs typeface="Constantia"/>
              </a:rPr>
              <a:t>о  иметь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при</a:t>
            </a:r>
            <a:r>
              <a:rPr sz="2000" spc="-80" dirty="0">
                <a:latin typeface="Constantia"/>
                <a:cs typeface="Constantia"/>
              </a:rPr>
              <a:t> </a:t>
            </a:r>
            <a:r>
              <a:rPr sz="2000" spc="-45" dirty="0">
                <a:latin typeface="Constantia"/>
                <a:cs typeface="Constantia"/>
              </a:rPr>
              <a:t>с</a:t>
            </a:r>
            <a:r>
              <a:rPr sz="2000" dirty="0">
                <a:latin typeface="Constantia"/>
                <a:cs typeface="Constantia"/>
              </a:rPr>
              <a:t>ебе</a:t>
            </a:r>
            <a:r>
              <a:rPr sz="2000" spc="-10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сре</a:t>
            </a:r>
            <a:r>
              <a:rPr sz="2000" spc="-15" dirty="0">
                <a:latin typeface="Constantia"/>
                <a:cs typeface="Constantia"/>
              </a:rPr>
              <a:t>д</a:t>
            </a:r>
            <a:r>
              <a:rPr sz="2000" spc="-5" dirty="0">
                <a:latin typeface="Constantia"/>
                <a:cs typeface="Constantia"/>
              </a:rPr>
              <a:t>с</a:t>
            </a:r>
            <a:r>
              <a:rPr sz="2000" spc="-10" dirty="0">
                <a:latin typeface="Constantia"/>
                <a:cs typeface="Constantia"/>
              </a:rPr>
              <a:t>т</a:t>
            </a:r>
            <a:r>
              <a:rPr sz="2000" spc="5" dirty="0">
                <a:latin typeface="Constantia"/>
                <a:cs typeface="Constantia"/>
              </a:rPr>
              <a:t>в</a:t>
            </a:r>
            <a:r>
              <a:rPr sz="2000" dirty="0">
                <a:latin typeface="Constantia"/>
                <a:cs typeface="Constantia"/>
              </a:rPr>
              <a:t>а  </a:t>
            </a:r>
            <a:r>
              <a:rPr sz="2000" spc="-5" dirty="0">
                <a:latin typeface="Constantia"/>
                <a:cs typeface="Constantia"/>
              </a:rPr>
              <a:t>связи,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фото-,</a:t>
            </a:r>
            <a:r>
              <a:rPr sz="2000" spc="-65" dirty="0">
                <a:latin typeface="Constantia"/>
                <a:cs typeface="Constantia"/>
              </a:rPr>
              <a:t> </a:t>
            </a:r>
            <a:r>
              <a:rPr sz="2000" spc="-20" dirty="0">
                <a:latin typeface="Constantia"/>
                <a:cs typeface="Constantia"/>
              </a:rPr>
              <a:t>аудио-</a:t>
            </a:r>
            <a:r>
              <a:rPr sz="2000" spc="-6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и</a:t>
            </a:r>
            <a:endParaRPr sz="2000">
              <a:latin typeface="Constantia"/>
              <a:cs typeface="Constantia"/>
            </a:endParaRPr>
          </a:p>
          <a:p>
            <a:pPr marL="134620" marR="131445" indent="-1905" algn="ctr">
              <a:lnSpc>
                <a:spcPct val="100000"/>
              </a:lnSpc>
              <a:spcBef>
                <a:spcPts val="5"/>
              </a:spcBef>
            </a:pPr>
            <a:r>
              <a:rPr sz="2000" spc="-15" dirty="0">
                <a:latin typeface="Constantia"/>
                <a:cs typeface="Constantia"/>
              </a:rPr>
              <a:t>видеоаппаратуру, </a:t>
            </a:r>
            <a:r>
              <a:rPr sz="2000" spc="-1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спра</a:t>
            </a:r>
            <a:r>
              <a:rPr sz="2000" spc="5" dirty="0">
                <a:latin typeface="Constantia"/>
                <a:cs typeface="Constantia"/>
              </a:rPr>
              <a:t>в</a:t>
            </a:r>
            <a:r>
              <a:rPr sz="2000" spc="-25" dirty="0">
                <a:latin typeface="Constantia"/>
                <a:cs typeface="Constantia"/>
              </a:rPr>
              <a:t>о</a:t>
            </a:r>
            <a:r>
              <a:rPr sz="2000" spc="-5" dirty="0">
                <a:latin typeface="Constantia"/>
                <a:cs typeface="Constantia"/>
              </a:rPr>
              <a:t>ч</a:t>
            </a:r>
            <a:r>
              <a:rPr sz="2000" spc="10" dirty="0">
                <a:latin typeface="Constantia"/>
                <a:cs typeface="Constantia"/>
              </a:rPr>
              <a:t>н</a:t>
            </a:r>
            <a:r>
              <a:rPr sz="2000" spc="-5" dirty="0">
                <a:latin typeface="Constantia"/>
                <a:cs typeface="Constantia"/>
              </a:rPr>
              <a:t>ы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-10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м</a:t>
            </a:r>
            <a:r>
              <a:rPr sz="2000" spc="-40" dirty="0">
                <a:latin typeface="Constantia"/>
                <a:cs typeface="Constantia"/>
              </a:rPr>
              <a:t>а</a:t>
            </a:r>
            <a:r>
              <a:rPr sz="2000" spc="-30" dirty="0">
                <a:latin typeface="Constantia"/>
                <a:cs typeface="Constantia"/>
              </a:rPr>
              <a:t>т</a:t>
            </a:r>
            <a:r>
              <a:rPr sz="2000" dirty="0">
                <a:latin typeface="Constantia"/>
                <a:cs typeface="Constantia"/>
              </a:rPr>
              <a:t>ер</a:t>
            </a:r>
            <a:r>
              <a:rPr sz="2000" spc="5" dirty="0">
                <a:latin typeface="Constantia"/>
                <a:cs typeface="Constantia"/>
              </a:rPr>
              <a:t>и</a:t>
            </a:r>
            <a:r>
              <a:rPr sz="2000" dirty="0">
                <a:latin typeface="Constantia"/>
                <a:cs typeface="Constantia"/>
              </a:rPr>
              <a:t>а</a:t>
            </a:r>
            <a:r>
              <a:rPr sz="2000" spc="5" dirty="0">
                <a:latin typeface="Constantia"/>
                <a:cs typeface="Constantia"/>
              </a:rPr>
              <a:t>л</a:t>
            </a:r>
            <a:r>
              <a:rPr sz="2000" spc="-5" dirty="0">
                <a:latin typeface="Constantia"/>
                <a:cs typeface="Constantia"/>
              </a:rPr>
              <a:t>ы,  письменные</a:t>
            </a:r>
            <a:r>
              <a:rPr sz="2000" spc="-12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заметки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и</a:t>
            </a:r>
            <a:endParaRPr sz="2000">
              <a:latin typeface="Constantia"/>
              <a:cs typeface="Constantia"/>
            </a:endParaRPr>
          </a:p>
          <a:p>
            <a:pPr algn="ctr">
              <a:lnSpc>
                <a:spcPts val="2330"/>
              </a:lnSpc>
              <a:spcBef>
                <a:spcPts val="5"/>
              </a:spcBef>
            </a:pPr>
            <a:r>
              <a:rPr sz="2000" dirty="0">
                <a:latin typeface="Constantia"/>
                <a:cs typeface="Constantia"/>
              </a:rPr>
              <a:t>и</a:t>
            </a:r>
            <a:r>
              <a:rPr sz="2000" spc="10" dirty="0">
                <a:latin typeface="Constantia"/>
                <a:cs typeface="Constantia"/>
              </a:rPr>
              <a:t>н</a:t>
            </a:r>
            <a:r>
              <a:rPr sz="2000" spc="-5" dirty="0">
                <a:latin typeface="Constantia"/>
                <a:cs typeface="Constantia"/>
              </a:rPr>
              <a:t>ы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-12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сре</a:t>
            </a:r>
            <a:r>
              <a:rPr sz="2000" spc="-20" dirty="0">
                <a:latin typeface="Constantia"/>
                <a:cs typeface="Constantia"/>
              </a:rPr>
              <a:t>д</a:t>
            </a:r>
            <a:r>
              <a:rPr sz="2000" spc="-5" dirty="0">
                <a:latin typeface="Constantia"/>
                <a:cs typeface="Constantia"/>
              </a:rPr>
              <a:t>с</a:t>
            </a:r>
            <a:r>
              <a:rPr sz="2000" spc="-15" dirty="0">
                <a:latin typeface="Constantia"/>
                <a:cs typeface="Constantia"/>
              </a:rPr>
              <a:t>т</a:t>
            </a:r>
            <a:r>
              <a:rPr sz="2000" spc="5" dirty="0">
                <a:latin typeface="Constantia"/>
                <a:cs typeface="Constantia"/>
              </a:rPr>
              <a:t>в</a:t>
            </a:r>
            <a:r>
              <a:rPr sz="2000" dirty="0">
                <a:latin typeface="Constantia"/>
                <a:cs typeface="Constantia"/>
              </a:rPr>
              <a:t>а</a:t>
            </a:r>
            <a:r>
              <a:rPr sz="2000" spc="-95" dirty="0">
                <a:latin typeface="Constantia"/>
                <a:cs typeface="Constantia"/>
              </a:rPr>
              <a:t> </a:t>
            </a:r>
            <a:r>
              <a:rPr sz="2000" spc="-25" dirty="0">
                <a:latin typeface="Constantia"/>
                <a:cs typeface="Constantia"/>
              </a:rPr>
              <a:t>х</a:t>
            </a:r>
            <a:r>
              <a:rPr sz="2000" dirty="0">
                <a:latin typeface="Constantia"/>
                <a:cs typeface="Constantia"/>
              </a:rPr>
              <a:t>ране</a:t>
            </a:r>
            <a:r>
              <a:rPr sz="2000" spc="5" dirty="0">
                <a:latin typeface="Constantia"/>
                <a:cs typeface="Constantia"/>
              </a:rPr>
              <a:t>н</a:t>
            </a:r>
            <a:r>
              <a:rPr sz="2000" dirty="0">
                <a:latin typeface="Constantia"/>
                <a:cs typeface="Constantia"/>
              </a:rPr>
              <a:t>ия</a:t>
            </a:r>
            <a:r>
              <a:rPr sz="2000" spc="-7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и</a:t>
            </a:r>
            <a:endParaRPr sz="2000">
              <a:latin typeface="Constantia"/>
              <a:cs typeface="Constantia"/>
            </a:endParaRPr>
          </a:p>
          <a:p>
            <a:pPr algn="ctr">
              <a:lnSpc>
                <a:spcPts val="4730"/>
              </a:lnSpc>
            </a:pPr>
            <a:r>
              <a:rPr sz="2000" spc="-10" dirty="0">
                <a:latin typeface="Constantia"/>
                <a:cs typeface="Constantia"/>
              </a:rPr>
              <a:t>передачи</a:t>
            </a:r>
            <a:r>
              <a:rPr sz="2000" spc="-8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информации</a:t>
            </a:r>
            <a:r>
              <a:rPr sz="4000" dirty="0">
                <a:latin typeface="Constantia"/>
                <a:cs typeface="Constantia"/>
              </a:rPr>
              <a:t>.</a:t>
            </a:r>
            <a:endParaRPr sz="4000">
              <a:latin typeface="Constantia"/>
              <a:cs typeface="Constantia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7582" y="1196721"/>
            <a:ext cx="4309110" cy="432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721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983" y="182397"/>
            <a:ext cx="8314055" cy="6426835"/>
            <a:chOff x="452983" y="182397"/>
            <a:chExt cx="8314055" cy="6426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19" y="576071"/>
              <a:ext cx="7696200" cy="5715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983" y="182397"/>
              <a:ext cx="749325" cy="7493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0210" y="213398"/>
              <a:ext cx="736536" cy="73653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5039" y="940434"/>
            <a:ext cx="7308215" cy="2464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9259" marR="40767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В</a:t>
            </a:r>
            <a:r>
              <a:rPr spc="-105" dirty="0"/>
              <a:t> </a:t>
            </a:r>
            <a:r>
              <a:rPr spc="-35" dirty="0"/>
              <a:t>аудиториях</a:t>
            </a:r>
            <a:r>
              <a:rPr spc="-135" dirty="0"/>
              <a:t> </a:t>
            </a:r>
            <a:r>
              <a:rPr spc="-5" dirty="0"/>
              <a:t>проведения </a:t>
            </a:r>
            <a:r>
              <a:rPr spc="-944" dirty="0"/>
              <a:t> </a:t>
            </a:r>
            <a:r>
              <a:rPr dirty="0"/>
              <a:t>и</a:t>
            </a:r>
            <a:r>
              <a:rPr spc="-40" dirty="0"/>
              <a:t>т</a:t>
            </a:r>
            <a:r>
              <a:rPr dirty="0"/>
              <a:t>о</a:t>
            </a:r>
            <a:r>
              <a:rPr spc="-95" dirty="0"/>
              <a:t>г</a:t>
            </a:r>
            <a:r>
              <a:rPr dirty="0"/>
              <a:t>ово</a:t>
            </a:r>
            <a:r>
              <a:rPr spc="-90" dirty="0"/>
              <a:t>г</a:t>
            </a:r>
            <a:r>
              <a:rPr dirty="0"/>
              <a:t>о</a:t>
            </a:r>
            <a:r>
              <a:rPr spc="-195" dirty="0"/>
              <a:t> </a:t>
            </a:r>
            <a:r>
              <a:rPr spc="-80" dirty="0"/>
              <a:t>с</a:t>
            </a:r>
            <a:r>
              <a:rPr dirty="0"/>
              <a:t>об</a:t>
            </a:r>
            <a:r>
              <a:rPr spc="10" dirty="0"/>
              <a:t>е</a:t>
            </a:r>
            <a:r>
              <a:rPr spc="-80" dirty="0"/>
              <a:t>с</a:t>
            </a:r>
            <a:r>
              <a:rPr dirty="0"/>
              <a:t>е</a:t>
            </a:r>
            <a:r>
              <a:rPr spc="-40" dirty="0"/>
              <a:t>д</a:t>
            </a:r>
            <a:r>
              <a:rPr dirty="0"/>
              <a:t>ования  </a:t>
            </a:r>
            <a:r>
              <a:rPr spc="-15" dirty="0"/>
              <a:t>ведется</a:t>
            </a:r>
            <a:r>
              <a:rPr spc="-140" dirty="0"/>
              <a:t> </a:t>
            </a:r>
            <a:r>
              <a:rPr spc="-15" dirty="0"/>
              <a:t>потоковая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-20" dirty="0"/>
              <a:t>(беспрерывная)аудиозапись.</a:t>
            </a: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80360" y="3497579"/>
            <a:ext cx="3558540" cy="266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8583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14313"/>
            <a:ext cx="8713788" cy="14859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  <a:t>Приказ Министерства образования и науки </a:t>
            </a:r>
            <a:b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  <a:t>Российской Федерации от 9 января 2017 г. № 3 </a:t>
            </a:r>
            <a:b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  <a:t>«О внесении изменения в Порядок заполнения, учета и выдачи аттестатов об основном общем и среднем общем образовании </a:t>
            </a:r>
            <a:b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  <a:t>и их дубликатов, утвержденный приказом Министерства образования и науки </a:t>
            </a:r>
            <a:b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  <a:t>Российской Федерации от 14 февраля 2014 г. № 115 »</a:t>
            </a:r>
            <a:endParaRPr lang="ru-RU" sz="1600" dirty="0">
              <a:solidFill>
                <a:srgbClr val="240AE4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16013" y="1700213"/>
            <a:ext cx="8027987" cy="5157787"/>
          </a:xfrm>
        </p:spPr>
        <p:txBody>
          <a:bodyPr rtlCol="0">
            <a:normAutofit/>
          </a:bodyPr>
          <a:lstStyle/>
          <a:p>
            <a:pPr marL="182880" indent="-18288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отметки за 9 класс по </a:t>
            </a:r>
            <a:r>
              <a:rPr lang="ru-RU" sz="28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русскому языку и математике и двум учебным предметам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сдаваемым по выбору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обучающегося, определяются как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арифметическое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и экзаменационной отметок выпускника и выставляются в аттестат целыми числами в соответствии с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математического округления.</a:t>
            </a:r>
          </a:p>
          <a:p>
            <a:pPr marL="182880" indent="-18288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отметки за 9 класс по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другим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учебным предметам выставляются на основе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отметки выпускника за 9 класс.</a:t>
            </a:r>
          </a:p>
          <a:p>
            <a:pPr marL="182880" indent="-182880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2" name="Номер слайда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7826181-2748-435F-96B9-D7707E0F7EF1}" type="slidenum">
              <a:rPr lang="ru-RU" altLang="ru-RU" sz="1200">
                <a:solidFill>
                  <a:srgbClr val="898989"/>
                </a:solidFill>
                <a:cs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ru-RU" altLang="ru-RU" sz="120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58373" name="Picture 5" descr="http://www.magobr.ru/Upload/images/%D0%93%D0%98%D0%90%20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15240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61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24000" y="333375"/>
            <a:ext cx="7620000" cy="1366838"/>
          </a:xfrm>
        </p:spPr>
        <p:txBody>
          <a:bodyPr/>
          <a:lstStyle/>
          <a:p>
            <a:pPr algn="ctr" eaLnBrk="1" hangingPunct="1"/>
            <a: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  <a:t>Приказ Министерства образования и науки </a:t>
            </a:r>
            <a:b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</a:br>
            <a: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  <a:t>Российской Федерации от 14 февраля 2014 г. № 115 </a:t>
            </a:r>
            <a:b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</a:br>
            <a: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  <a:t>«Об утверждении Порядка заполнения, учета и выдачи аттестатов об основном общем и среднем общем образовании </a:t>
            </a:r>
            <a:b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</a:br>
            <a: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  <a:t>и их дубликатов»</a:t>
            </a:r>
          </a:p>
        </p:txBody>
      </p:sp>
      <p:sp>
        <p:nvSpPr>
          <p:cNvPr id="59395" name="Содержимое 2"/>
          <p:cNvSpPr>
            <a:spLocks noGrp="1"/>
          </p:cNvSpPr>
          <p:nvPr>
            <p:ph idx="4294967295"/>
          </p:nvPr>
        </p:nvSpPr>
        <p:spPr>
          <a:xfrm>
            <a:off x="971550" y="1773238"/>
            <a:ext cx="8172450" cy="5084762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Аттестат об основном общем образовании </a:t>
            </a:r>
            <a:r>
              <a:rPr lang="ru-RU" altLang="ru-RU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отличием</a:t>
            </a: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 и приложение к нему выдаются выпускникам 9 класса, завершившим обучение по образовательным программам основного общего образования, успешно прошедшим государственную итоговую аттестацию и имеющим </a:t>
            </a:r>
            <a:r>
              <a:rPr lang="ru-RU" altLang="ru-RU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итоговые отметки </a:t>
            </a: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"отлично" по всем учебным предметам учебного плана, изучавшимся на уровне основного общего образования.</a:t>
            </a:r>
          </a:p>
          <a:p>
            <a:pPr eaLnBrk="1" hangingPunct="1"/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396" name="Номер слайда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B641A74-3238-4408-969F-A7B7E57F2183}" type="slidenum">
              <a:rPr lang="ru-RU" altLang="ru-RU" sz="1200">
                <a:solidFill>
                  <a:srgbClr val="898989"/>
                </a:solidFill>
                <a:cs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ru-RU" altLang="ru-RU" sz="120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59397" name="Picture 5" descr="http://www.magobr.ru/Upload/images/%D0%93%D0%98%D0%90%20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15240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0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971600" y="-120253"/>
            <a:ext cx="8172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Информационная поддержка участников ГИА-9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295128" y="2140991"/>
            <a:ext cx="7848872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https://edu.gov.ru/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официальный сайт Министерства просвещения Российской Федерации;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http://obrnadzor.gov.ru/ru/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официальный сайт Федеральной службы по надзору в сфере образования и науки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Рособрнадзор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http://www.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gia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.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edu.ru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/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ru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/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официальный информационный портал ЕГЭ;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5"/>
              </a:rPr>
              <a:t>http://fipi.ru/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официальный сайт ФГБНУ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Федеральный институт педагогических измерений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(ФГБНУ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ФИПИ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</a:p>
          <a:p>
            <a:pPr lvl="0" indent="539750" eaLnBrk="0" hangingPunct="0"/>
            <a:r>
              <a:rPr lang="ru-RU" sz="3600" b="1" i="1" spc="-1" dirty="0">
                <a:solidFill>
                  <a:srgbClr val="003399"/>
                </a:solidFill>
                <a:latin typeface="Arial"/>
              </a:rPr>
              <a:t>Сайт МБОУ Милютинской СОШ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41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359532" y="1988840"/>
            <a:ext cx="8229060" cy="1084680"/>
          </a:xfrm>
        </p:spPr>
        <p:txBody>
          <a:bodyPr/>
          <a:lstStyle/>
          <a:p>
            <a:pPr algn="ctr"/>
            <a:r>
              <a:rPr lang="ru-RU" sz="2800" b="1" dirty="0"/>
              <a:t>Телефоны "горячей линии" по вопросам </a:t>
            </a:r>
            <a:r>
              <a:rPr lang="ru-RU" sz="2800" b="1" dirty="0" smtClean="0"/>
              <a:t>ГИА</a:t>
            </a:r>
          </a:p>
          <a:p>
            <a:pPr algn="ctr"/>
            <a:endParaRPr lang="ru-RU" sz="2800" b="1" dirty="0"/>
          </a:p>
          <a:p>
            <a:r>
              <a:rPr lang="ru-RU" sz="2800" dirty="0"/>
              <a:t>Телефон "горячей " линии </a:t>
            </a:r>
            <a:r>
              <a:rPr lang="ru-RU" sz="2800" dirty="0" err="1"/>
              <a:t>Рособрнадзора</a:t>
            </a:r>
            <a:r>
              <a:rPr lang="ru-RU" sz="2800" dirty="0"/>
              <a:t> по вопросам  организации и проведения </a:t>
            </a:r>
            <a:r>
              <a:rPr lang="ru-RU" sz="2800" dirty="0" smtClean="0"/>
              <a:t>ГИА: </a:t>
            </a:r>
            <a:r>
              <a:rPr lang="ru-RU" sz="2800" dirty="0"/>
              <a:t>+7 (495) 984-89-19</a:t>
            </a:r>
          </a:p>
          <a:p>
            <a:r>
              <a:rPr lang="ru-RU" sz="2800" dirty="0"/>
              <a:t>Телефон </a:t>
            </a:r>
            <a:r>
              <a:rPr lang="ru-RU" sz="2800"/>
              <a:t>доверия </a:t>
            </a:r>
            <a:r>
              <a:rPr lang="ru-RU" sz="2800" smtClean="0"/>
              <a:t>+7(495</a:t>
            </a:r>
            <a:r>
              <a:rPr lang="ru-RU" sz="2800" dirty="0"/>
              <a:t>) </a:t>
            </a:r>
            <a:r>
              <a:rPr lang="ru-RU" sz="2800" dirty="0" smtClean="0"/>
              <a:t>104-68-38</a:t>
            </a:r>
          </a:p>
          <a:p>
            <a:r>
              <a:rPr lang="ru-RU" sz="2800" dirty="0" smtClean="0"/>
              <a:t>Телефон МБОУ Милютинской СОШ.</a:t>
            </a:r>
            <a:r>
              <a:rPr lang="ru-RU" sz="2800" dirty="0"/>
              <a:t> </a:t>
            </a:r>
            <a:r>
              <a:rPr lang="ru-RU" sz="2800" u="sng" dirty="0" smtClean="0"/>
              <a:t>8-863 (89)2-13-90</a:t>
            </a:r>
            <a:r>
              <a:rPr lang="ru-RU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4066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4_Edubooks">
  <a:themeElements>
    <a:clrScheme name="54_Edubook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4_Edubook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4_Edubook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Edubook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Edubook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Edubook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Edubook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Edubook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4_Edubook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4_Edubook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4_Edubook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4_Edubook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4_Edubook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4_Edubook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1527</TotalTime>
  <Words>740</Words>
  <Application>Microsoft Office PowerPoint</Application>
  <PresentationFormat>Экран (4:3)</PresentationFormat>
  <Paragraphs>139</Paragraphs>
  <Slides>43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54_Edubooks</vt:lpstr>
      <vt:lpstr>   РОДИТЕЛЬСКОЕ СОБРАНИЕ   «Проведение ГИА-9, итогового сочинения (изложения)   в 2025 году»                                                                                                                                                                                                             </vt:lpstr>
      <vt:lpstr>Презентация PowerPoint</vt:lpstr>
      <vt:lpstr>ГИА – 9 в 2025 году</vt:lpstr>
      <vt:lpstr>Презентация PowerPoint</vt:lpstr>
      <vt:lpstr>Предметы ОГЭ</vt:lpstr>
      <vt:lpstr>Презентация PowerPoint</vt:lpstr>
      <vt:lpstr>ГИА - 9</vt:lpstr>
      <vt:lpstr>ОСОБЕННОСТИ ГИА-2025</vt:lpstr>
      <vt:lpstr>Презентация PowerPoint</vt:lpstr>
      <vt:lpstr>Презентация PowerPoint</vt:lpstr>
      <vt:lpstr>Презентация PowerPoint</vt:lpstr>
      <vt:lpstr>МИНИМАЛЬНОЕ КОЛИЧЕСТВО БАЛЛОВ</vt:lpstr>
      <vt:lpstr>НЕУДОВЛЕТВОРИТЕЛЬНЫЙ РЕЗУЛЬТАТ</vt:lpstr>
      <vt:lpstr>НЕУДОВЛЕТВОРИТЕЛЬНЫЙ РЕЗУЛЬТАТ</vt:lpstr>
      <vt:lpstr>Презентация PowerPoint</vt:lpstr>
      <vt:lpstr>Что можно взять с собой на экзамен </vt:lpstr>
      <vt:lpstr>Разрешенные  предметы на экзаменах</vt:lpstr>
      <vt:lpstr>Разрешенные  предметы на экзаменах</vt:lpstr>
      <vt:lpstr>Разрешенные  предметы на экзаменах</vt:lpstr>
      <vt:lpstr>Разрешенные  предметы на экзаменах</vt:lpstr>
      <vt:lpstr>Презентация PowerPoint</vt:lpstr>
      <vt:lpstr>Презентация PowerPoint</vt:lpstr>
      <vt:lpstr>ВО ВРЕМЯ ЭКЗАМЕНОВ ЗАПРЕЩАЮТСЯ:</vt:lpstr>
      <vt:lpstr>УДАЛЕНИЕ С ЭКЗАМЕНА</vt:lpstr>
      <vt:lpstr>Презентация PowerPoint</vt:lpstr>
      <vt:lpstr>Презентация PowerPoint</vt:lpstr>
      <vt:lpstr>Презентация PowerPoint</vt:lpstr>
      <vt:lpstr>Результаты  рассмотрения апелляции</vt:lpstr>
      <vt:lpstr>Проведение ГИА -9</vt:lpstr>
      <vt:lpstr>Общественное наблюдение на ГИА-9</vt:lpstr>
      <vt:lpstr>ПОДГОТОВКА К ОГЭ</vt:lpstr>
      <vt:lpstr>РОСОБРНАДЗОР ПРЕДУПРЕЖДАЕТ</vt:lpstr>
      <vt:lpstr>Презентация PowerPoint</vt:lpstr>
      <vt:lpstr>Презентация PowerPoint</vt:lpstr>
      <vt:lpstr>Итоговое собеседование</vt:lpstr>
      <vt:lpstr>Итоговое собеседование</vt:lpstr>
      <vt:lpstr>Итоговое собеседование</vt:lpstr>
      <vt:lpstr>Презентация PowerPoint</vt:lpstr>
      <vt:lpstr>В аудиториях проведения  итогового собеседования  ведется потоковая (беспрерывная)аудиозапись.</vt:lpstr>
      <vt:lpstr>Приказ Министерства образования и науки  Российской Федерации от 9 января 2017 г. № 3  «О внесении изменения в Порядок заполнения, учета и выдачи аттестатов об основном общем и среднем общем образовании  и их дубликатов, утвержденный приказом Министерства образования и науки  Российской Федерации от 14 февраля 2014 г. № 115 »</vt:lpstr>
      <vt:lpstr>Приказ Министерства образования и науки  Российской Федерации от 14 февраля 2014 г. № 115  «Об утверждении Порядка заполнения, учета и выдачи аттестатов об основном общем и среднем общем образовании  и их дубликатов»</vt:lpstr>
      <vt:lpstr>Презентация PowerPoint</vt:lpstr>
      <vt:lpstr>Презентация PowerPoint</vt:lpstr>
    </vt:vector>
  </TitlesOfParts>
  <Company>school 40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Завуч</dc:creator>
  <cp:lastModifiedBy>Е.А. Борисова</cp:lastModifiedBy>
  <cp:revision>117</cp:revision>
  <dcterms:created xsi:type="dcterms:W3CDTF">2012-03-31T11:57:29Z</dcterms:created>
  <dcterms:modified xsi:type="dcterms:W3CDTF">2024-11-27T08:35:07Z</dcterms:modified>
</cp:coreProperties>
</file>